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8" r:id="rId3"/>
    <p:sldId id="259" r:id="rId4"/>
    <p:sldId id="256" r:id="rId5"/>
    <p:sldId id="405" r:id="rId6"/>
    <p:sldId id="408" r:id="rId7"/>
    <p:sldId id="409" r:id="rId8"/>
    <p:sldId id="410" r:id="rId9"/>
    <p:sldId id="411" r:id="rId10"/>
    <p:sldId id="412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palmer" initials="rp" lastIdx="1" clrIdx="0">
    <p:extLst>
      <p:ext uri="{19B8F6BF-5375-455C-9EA6-DF929625EA0E}">
        <p15:presenceInfo xmlns="" xmlns:p15="http://schemas.microsoft.com/office/powerpoint/2012/main" userId="5007ddb3afe38f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" y="-2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7T13:53:58.023" idx="1">
    <p:pos x="10" y="10"/>
    <p:text/>
    <p:extLst>
      <p:ext uri="{C676402C-5697-4E1C-873F-D02D1690AC5C}">
        <p15:threadingInfo xmlns="" xmlns:p15="http://schemas.microsoft.com/office/powerpoint/2012/main" timeZoneBias="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8A008-540D-4E45-AEE2-541413F8D0CB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54E6-651F-46FA-A1C3-0C86CF0A9A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7673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DCC9F-C20A-458E-98E2-CC8B06EBF3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7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1E0493-08B5-487B-AB46-F62D09217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01F8678-290C-4319-BDC0-7CF64F799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6EFEB8-10F0-4967-B588-1837D8C1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7EB729-4863-464C-BE82-83C86DAD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B16F72-71DA-4EBC-8344-4822106D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854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BE033A-1118-4311-8462-D6E9B37D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8EA6EFD-50C1-436F-86BB-82DD1F598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865A34-D427-4116-BE97-A01F4F75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FBC488-8FB8-4E3A-93DE-12275722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978134-02FE-41EB-B700-B263830A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477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BB7B8E1-CB9E-440C-BBBD-837E149BD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047D47-5CFD-4FCB-BEA3-10E07E58F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27A1D4-EFDC-48C3-9885-5A9C9F1F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4140DB-19A4-425A-9156-93EEC17B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A78DCA-1ECB-4A01-A464-4E6415B8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895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ECA71-E56C-4B3B-8A80-F723DA11EC51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602F-A108-45CD-BC7E-3214DE562A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608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0EED-232F-417F-ACB2-3A177EF90913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69491-5DF0-4F11-8737-C78DF4E45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535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7F29-9AE9-4868-A582-05E786C01AA2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853-2AB3-4820-AF7F-E06E6A22EA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698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0ECC-B249-43D4-883F-B088E1B4371E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7750-A34C-4EA5-90DA-3EF734A28F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22619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EB75-D824-49B9-A20A-8DDCB0B4F1A1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FD01-087D-404A-B145-67F537F60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5488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E73C4-F7EE-4959-A231-F694EB1784FD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01D04-EFAB-47FF-BA08-C9D6FF2FB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7223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F063-6E63-49AB-93E7-BB7B0ADCA919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5DFD-3B52-491A-B68A-9DCC92D55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7507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D76A-24B7-46C4-A13B-2977670E817D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22FD-B2AC-4A6E-8E0E-91311B11A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7387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233112-CBF6-4DD9-A1AF-AFC0BAD1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667525-9D63-425C-AA19-E575707E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6A53B4-9B39-4518-A787-9A886418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5F3259-6771-4AC0-9561-C1BB5610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B688F0-6E96-40CE-B602-0F2224E0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0260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10EB-7F62-4403-845C-E44304B7838D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38859-F591-4B06-9A44-94E26B7BB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847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285B-9C4A-459A-99A0-DCF357F2B0A7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334A0-6F1D-4F5B-9BAC-C5A51C817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70020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B0FF-F7B7-45DD-B363-9E44CE9AFBAE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D7CE-F32C-4D44-BDA4-2DA5B34F9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48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C580A6-AA36-4954-9B8D-8F314F4C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B3475D-7ADD-4310-B68F-EA1BA845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7008BF-11F6-42BF-959E-66CF4A10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6D36AF-4DCC-4E05-BA33-EDB63B1D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48D993-8E4A-4E07-9CF4-8A34067A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1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1F430C-44EF-440F-A409-4C9F023E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69F2A8-0C9E-461F-B644-F154633A4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BED5C07-42EA-4415-9CDC-807B3A89F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7CE6766-34A7-4118-8140-DF8DC27C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5FE7CBF-828A-4C98-9BA6-400A277B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1B209C-215D-4BC8-B99C-1BBBA646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2156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ECA0F3-4A7B-4313-9697-DA210D940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BEA6C1-3853-4C35-9064-32ED57945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600A92-668A-457C-A5E9-0469DFB3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DB1E0E6-ECD0-4F8C-B180-F2A7633D0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3484D17-233E-4877-9EAA-CB3DD9CDE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2C202AD-256B-41D5-9F12-5EF52AFC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5A23E19-2DB6-4165-BBD7-68B0654C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5F4547-6BEC-4A56-87E8-A7E2750D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403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56BA86-9A02-4E43-8506-1BA97CFE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DC90D17-39BF-47BD-A6AD-DD698E4C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5619E87-CE20-4825-A2EE-E10F0C61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989D02F-8FAC-4A23-9982-0AE04C81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62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8763D42-C8E4-404B-A4C9-A2A27D35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347CF2D-2D7D-4DC7-ACA5-7B113719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E9ED7F-EC13-4ACB-A94C-7BA3C0E5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869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D7A71B-80AC-4FEA-8B1A-D8019F03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C28C6-ECC7-4F68-8856-EED943479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F27A47-A189-4949-B8B7-6977F703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FE3488-9E13-4FAF-982C-A86C18FE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40DA2E-4004-4BD4-93AA-F471491B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9E66E8-B0D8-49D5-ACBF-14ECCD20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9448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413226-EC58-4BCC-A815-2D01ED98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0182EE7-9E65-4E17-B84C-F6E6D4524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9762FFD-BF57-43EC-80BB-3A255476D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421BC6-8F0D-4D30-BFC5-FA96B5BE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58B88D-782C-470F-A5FF-B66E9A4D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DABA90-EC30-4F92-807C-629A2FE9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680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0A5305A-7AA0-4DD3-BC4B-C06569C2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84048B-ADB6-4E8D-A14E-5B8E1C79F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0D545E-F864-4091-B2CA-8744D3238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E672-81CB-4485-AC82-91413026E9EE}" type="datetimeFigureOut">
              <a:rPr lang="en-GB" smtClean="0"/>
              <a:pPr/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507720-6937-4EFB-A248-39564D92C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CB50EE-328C-4D74-8F5A-E26A6E90D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6904C-16A8-49EF-A837-606BF10F6D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12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6209D7C-BDB6-41C7-90E3-2F11C8215323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E49E4DF-EDA2-40B7-8307-FBA3ED60F2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07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ognSU6wfU" TargetMode="External"/><Relationship Id="rId2" Type="http://schemas.openxmlformats.org/officeDocument/2006/relationships/hyperlink" Target="https://www.youtube.com/watch?v=CpreIvo-0cU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oald dahl">
            <a:extLst>
              <a:ext uri="{FF2B5EF4-FFF2-40B4-BE49-F238E27FC236}">
                <a16:creationId xmlns="" xmlns:a16="http://schemas.microsoft.com/office/drawing/2014/main" id="{9B50CA33-B70E-4D90-A25D-9DDD9BCD0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6" y="414780"/>
            <a:ext cx="7742549" cy="58163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bfg">
            <a:extLst>
              <a:ext uri="{FF2B5EF4-FFF2-40B4-BE49-F238E27FC236}">
                <a16:creationId xmlns="" xmlns:a16="http://schemas.microsoft.com/office/drawing/2014/main" id="{F9EB5337-AECD-4A85-AEF8-347CE3997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252" y="414780"/>
            <a:ext cx="3999813" cy="58276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1710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4ACEA8-8791-48A8-99EF-E98306C32F04}"/>
              </a:ext>
            </a:extLst>
          </p:cNvPr>
          <p:cNvSpPr txBox="1"/>
          <p:nvPr/>
        </p:nvSpPr>
        <p:spPr>
          <a:xfrm>
            <a:off x="536939" y="947658"/>
            <a:ext cx="1111812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NTFPreCursive" panose="03000400000000000000" pitchFamily="66" charset="0"/>
              </a:rPr>
              <a:t>Your Task</a:t>
            </a:r>
            <a:r>
              <a:rPr lang="en-GB" sz="6000" dirty="0" smtClean="0">
                <a:latin typeface="NTFPreCursive" panose="03000400000000000000" pitchFamily="66" charset="0"/>
              </a:rPr>
              <a:t>:</a:t>
            </a:r>
          </a:p>
          <a:p>
            <a:pPr algn="ctr"/>
            <a:endParaRPr lang="en-GB" sz="6000" dirty="0">
              <a:latin typeface="NTFPreCursive" panose="03000400000000000000" pitchFamily="66" charset="0"/>
            </a:endParaRPr>
          </a:p>
          <a:p>
            <a:pPr algn="ctr"/>
            <a:r>
              <a:rPr lang="en-GB" sz="4800" dirty="0" smtClean="0">
                <a:latin typeface="NTFPreCursive" panose="03000400000000000000" pitchFamily="66" charset="0"/>
              </a:rPr>
              <a:t>Can </a:t>
            </a:r>
            <a:r>
              <a:rPr lang="en-GB" sz="4800" dirty="0">
                <a:latin typeface="NTFPreCursive" panose="03000400000000000000" pitchFamily="66" charset="0"/>
              </a:rPr>
              <a:t>you spot the verbs and adverbs </a:t>
            </a:r>
            <a:r>
              <a:rPr lang="en-GB" sz="4800" dirty="0" smtClean="0">
                <a:latin typeface="NTFPreCursive" panose="03000400000000000000" pitchFamily="66" charset="0"/>
              </a:rPr>
              <a:t>in the sentences from Chapters 3 and 4. </a:t>
            </a:r>
          </a:p>
          <a:p>
            <a:pPr algn="ctr"/>
            <a:endParaRPr lang="en-GB" sz="4800" dirty="0" smtClean="0">
              <a:latin typeface="NTFPreCursive" panose="03000400000000000000" pitchFamily="66" charset="0"/>
            </a:endParaRPr>
          </a:p>
          <a:p>
            <a:pPr algn="ctr"/>
            <a:endParaRPr lang="en-GB" sz="5400" dirty="0"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53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EB8E3BF-5A6E-498D-8454-D6E48709B3E3}"/>
              </a:ext>
            </a:extLst>
          </p:cNvPr>
          <p:cNvSpPr txBox="1"/>
          <p:nvPr/>
        </p:nvSpPr>
        <p:spPr>
          <a:xfrm>
            <a:off x="523982" y="174660"/>
            <a:ext cx="1111812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NTFPreCursive" panose="03000400000000000000" pitchFamily="66" charset="0"/>
              </a:rPr>
              <a:t>To write a character description we need to:</a:t>
            </a:r>
          </a:p>
          <a:p>
            <a:r>
              <a:rPr lang="en-GB" sz="4000" dirty="0">
                <a:latin typeface="NTFPreCursive" panose="03000400000000000000" pitchFamily="66" charset="0"/>
              </a:rPr>
              <a:t>Starter:</a:t>
            </a:r>
          </a:p>
          <a:p>
            <a:pPr marL="742950" indent="-742950">
              <a:buAutoNum type="arabicPeriod"/>
            </a:pPr>
            <a:r>
              <a:rPr lang="en-GB" sz="4000" dirty="0">
                <a:latin typeface="NTFPreCursive" panose="03000400000000000000" pitchFamily="66" charset="0"/>
              </a:rPr>
              <a:t>Describe what a character looks like? </a:t>
            </a:r>
          </a:p>
          <a:p>
            <a:r>
              <a:rPr lang="en-GB" sz="4000" dirty="0">
                <a:latin typeface="NTFPreCursive" panose="03000400000000000000" pitchFamily="66" charset="0"/>
              </a:rPr>
              <a:t>What is an adjective? </a:t>
            </a:r>
          </a:p>
          <a:p>
            <a:r>
              <a:rPr lang="en-GB" sz="4000" dirty="0">
                <a:latin typeface="NTFPreCursive" panose="03000400000000000000" pitchFamily="66" charset="0"/>
              </a:rPr>
              <a:t>What is a noun? </a:t>
            </a:r>
          </a:p>
          <a:p>
            <a:endParaRPr lang="en-GB" sz="4000" dirty="0">
              <a:latin typeface="NTFPreCursive" panose="03000400000000000000" pitchFamily="66" charset="0"/>
            </a:endParaRPr>
          </a:p>
          <a:p>
            <a:r>
              <a:rPr lang="en-GB" sz="4000" dirty="0">
                <a:highlight>
                  <a:srgbClr val="FFFF00"/>
                </a:highlight>
                <a:latin typeface="NTFPreCursive" panose="03000400000000000000" pitchFamily="66" charset="0"/>
              </a:rPr>
              <a:t>2. Describe how the character acts, speaks and moves.</a:t>
            </a:r>
          </a:p>
          <a:p>
            <a:r>
              <a:rPr lang="en-GB" sz="4000" dirty="0">
                <a:highlight>
                  <a:srgbClr val="FFFF00"/>
                </a:highlight>
                <a:latin typeface="NTFPreCursive" panose="03000400000000000000" pitchFamily="66" charset="0"/>
              </a:rPr>
              <a:t>What do we use to write actions?</a:t>
            </a:r>
          </a:p>
          <a:p>
            <a:r>
              <a:rPr lang="en-GB" sz="4000" dirty="0">
                <a:highlight>
                  <a:srgbClr val="FFFF00"/>
                </a:highlight>
                <a:latin typeface="NTFPreCursive" panose="03000400000000000000" pitchFamily="66" charset="0"/>
              </a:rPr>
              <a:t>What do we use to describe actions?</a:t>
            </a:r>
          </a:p>
          <a:p>
            <a:endParaRPr lang="en-GB" sz="4000" dirty="0"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580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F663584-1EC1-4711-9A90-772792A1AD2B}"/>
              </a:ext>
            </a:extLst>
          </p:cNvPr>
          <p:cNvSpPr txBox="1"/>
          <p:nvPr/>
        </p:nvSpPr>
        <p:spPr>
          <a:xfrm>
            <a:off x="523982" y="174660"/>
            <a:ext cx="11118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NTFPreCursive" panose="03000400000000000000" pitchFamily="66" charset="0"/>
              </a:rPr>
              <a:t>Verbs and Adverbs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173BC61-148D-4309-B314-167F2F9E1649}"/>
              </a:ext>
            </a:extLst>
          </p:cNvPr>
          <p:cNvSpPr/>
          <p:nvPr/>
        </p:nvSpPr>
        <p:spPr>
          <a:xfrm>
            <a:off x="755903" y="2655218"/>
            <a:ext cx="98358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hlinkClick r:id="rId2"/>
              </a:rPr>
              <a:t>The Adverbs Song (NEW - 2019) - YouTube</a:t>
            </a:r>
            <a:endParaRPr lang="en-GB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71ACC23-F958-4F9C-A4C1-4E465AA32F2F}"/>
              </a:ext>
            </a:extLst>
          </p:cNvPr>
          <p:cNvSpPr/>
          <p:nvPr/>
        </p:nvSpPr>
        <p:spPr>
          <a:xfrm>
            <a:off x="755903" y="1595781"/>
            <a:ext cx="60719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hlinkClick r:id="rId3"/>
              </a:rPr>
              <a:t>The Verbs Song - YouTube</a:t>
            </a:r>
            <a:endParaRPr lang="en-GB" sz="4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9E1AF0E-FF90-4E57-96A2-777ED3A54385}"/>
              </a:ext>
            </a:extLst>
          </p:cNvPr>
          <p:cNvSpPr txBox="1"/>
          <p:nvPr/>
        </p:nvSpPr>
        <p:spPr>
          <a:xfrm>
            <a:off x="755903" y="4166279"/>
            <a:ext cx="111181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NTFPreCursive" panose="03000400000000000000" pitchFamily="66" charset="0"/>
              </a:rPr>
              <a:t>What is a verb?</a:t>
            </a:r>
          </a:p>
          <a:p>
            <a:r>
              <a:rPr lang="en-GB" sz="4400" dirty="0">
                <a:latin typeface="NTFPreCursive" panose="03000400000000000000" pitchFamily="66" charset="0"/>
              </a:rPr>
              <a:t>What is an adverb?</a:t>
            </a:r>
          </a:p>
        </p:txBody>
      </p:sp>
    </p:spTree>
    <p:extLst>
      <p:ext uri="{BB962C8B-B14F-4D97-AF65-F5344CB8AC3E}">
        <p14:creationId xmlns="" xmlns:p14="http://schemas.microsoft.com/office/powerpoint/2010/main" val="320266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027237" y="531019"/>
            <a:ext cx="8137525" cy="5795962"/>
          </a:xfrm>
          <a:prstGeom prst="roundRect">
            <a:avLst>
              <a:gd name="adj" fmla="val 3958"/>
            </a:avLst>
          </a:prstGeom>
          <a:solidFill>
            <a:srgbClr val="FF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anchor="ctr"/>
          <a:lstStyle/>
          <a:p>
            <a:pPr algn="ctr">
              <a:defRPr/>
            </a:pPr>
            <a:endParaRPr lang="en-GB" sz="2400" dirty="0">
              <a:solidFill>
                <a:prstClr val="black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1894788" y="490171"/>
            <a:ext cx="8418136" cy="107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Most adverbs are made by adding the suffix ‘</a:t>
            </a:r>
            <a:r>
              <a:rPr lang="en-GB" altLang="en-US" b="1" dirty="0" err="1">
                <a:solidFill>
                  <a:prstClr val="black"/>
                </a:solidFill>
                <a:latin typeface="Twinkl" pitchFamily="2" charset="0"/>
              </a:rPr>
              <a:t>ly</a:t>
            </a: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’ </a:t>
            </a:r>
            <a:b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</a:b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onto the end of the word.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2279650" y="1906588"/>
            <a:ext cx="7632700" cy="400050"/>
            <a:chOff x="755648" y="1902865"/>
            <a:chExt cx="7632703" cy="400110"/>
          </a:xfrm>
        </p:grpSpPr>
        <p:sp>
          <p:nvSpPr>
            <p:cNvPr id="6158" name="Rectangle 25"/>
            <p:cNvSpPr>
              <a:spLocks noChangeArrowheads="1"/>
            </p:cNvSpPr>
            <p:nvPr/>
          </p:nvSpPr>
          <p:spPr bwMode="auto">
            <a:xfrm>
              <a:off x="755648" y="1902865"/>
              <a:ext cx="3722665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kind + </a:t>
              </a:r>
              <a:r>
                <a:rPr lang="en-GB" altLang="en-US" sz="2000" dirty="0" err="1">
                  <a:solidFill>
                    <a:srgbClr val="000000"/>
                  </a:solidFill>
                  <a:latin typeface="Twinkl" pitchFamily="2" charset="0"/>
                </a:rPr>
                <a:t>ly</a:t>
              </a: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 = kindly</a:t>
              </a:r>
            </a:p>
          </p:txBody>
        </p:sp>
        <p:sp>
          <p:nvSpPr>
            <p:cNvPr id="6159" name="Rectangle 27"/>
            <p:cNvSpPr>
              <a:spLocks noChangeArrowheads="1"/>
            </p:cNvSpPr>
            <p:nvPr/>
          </p:nvSpPr>
          <p:spPr bwMode="auto">
            <a:xfrm>
              <a:off x="4665686" y="1902865"/>
              <a:ext cx="3722665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careful + </a:t>
              </a:r>
              <a:r>
                <a:rPr lang="en-GB" altLang="en-US" sz="2000" dirty="0" err="1">
                  <a:solidFill>
                    <a:srgbClr val="000000"/>
                  </a:solidFill>
                  <a:latin typeface="Twinkl" pitchFamily="2" charset="0"/>
                </a:rPr>
                <a:t>ly</a:t>
              </a: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 = carefully</a:t>
              </a:r>
            </a:p>
          </p:txBody>
        </p:sp>
      </p:grp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2279650" y="5238751"/>
            <a:ext cx="7632700" cy="708025"/>
            <a:chOff x="755649" y="5152856"/>
            <a:chExt cx="7632701" cy="707886"/>
          </a:xfrm>
        </p:grpSpPr>
        <p:sp>
          <p:nvSpPr>
            <p:cNvPr id="6156" name="Rectangle 26"/>
            <p:cNvSpPr>
              <a:spLocks noChangeArrowheads="1"/>
            </p:cNvSpPr>
            <p:nvPr/>
          </p:nvSpPr>
          <p:spPr bwMode="auto">
            <a:xfrm>
              <a:off x="755649" y="5337521"/>
              <a:ext cx="3722665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Lilly smiled </a:t>
              </a:r>
              <a:r>
                <a:rPr lang="en-GB" altLang="en-US" sz="2000" dirty="0">
                  <a:solidFill>
                    <a:srgbClr val="3896DC"/>
                  </a:solidFill>
                  <a:latin typeface="Twinkl" pitchFamily="2" charset="0"/>
                </a:rPr>
                <a:t>kindly</a:t>
              </a: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.</a:t>
              </a:r>
            </a:p>
          </p:txBody>
        </p:sp>
        <p:sp>
          <p:nvSpPr>
            <p:cNvPr id="6157" name="Rectangle 28"/>
            <p:cNvSpPr>
              <a:spLocks noChangeArrowheads="1"/>
            </p:cNvSpPr>
            <p:nvPr/>
          </p:nvSpPr>
          <p:spPr bwMode="auto">
            <a:xfrm>
              <a:off x="4665685" y="5152856"/>
              <a:ext cx="3722665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Daniel coloured his </a:t>
              </a:r>
              <a:b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</a:br>
              <a:r>
                <a:rPr lang="en-GB" altLang="en-US" sz="2000" dirty="0">
                  <a:solidFill>
                    <a:srgbClr val="000000"/>
                  </a:solidFill>
                  <a:latin typeface="Twinkl" pitchFamily="2" charset="0"/>
                </a:rPr>
                <a:t>picture </a:t>
              </a:r>
              <a:r>
                <a:rPr lang="en-GB" altLang="en-US" sz="2000" dirty="0">
                  <a:solidFill>
                    <a:srgbClr val="3896DC"/>
                  </a:solidFill>
                  <a:latin typeface="Twinkl" pitchFamily="2" charset="0"/>
                </a:rPr>
                <a:t>carefully</a:t>
              </a:r>
              <a:r>
                <a:rPr lang="en-GB" altLang="en-US" sz="2000" dirty="0">
                  <a:solidFill>
                    <a:prstClr val="black"/>
                  </a:solidFill>
                  <a:latin typeface="Twinkl" pitchFamily="2" charset="0"/>
                </a:rPr>
                <a:t>.</a:t>
              </a:r>
            </a:p>
          </p:txBody>
        </p:sp>
      </p:grpSp>
      <p:grpSp>
        <p:nvGrpSpPr>
          <p:cNvPr id="6150" name="Group 13"/>
          <p:cNvGrpSpPr>
            <a:grpSpLocks/>
          </p:cNvGrpSpPr>
          <p:nvPr/>
        </p:nvGrpSpPr>
        <p:grpSpPr bwMode="auto">
          <a:xfrm>
            <a:off x="2279650" y="2486026"/>
            <a:ext cx="7632700" cy="2651125"/>
            <a:chOff x="755649" y="2458875"/>
            <a:chExt cx="7632700" cy="2650275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649" y="2458875"/>
              <a:ext cx="3722688" cy="2640753"/>
            </a:xfrm>
            <a:prstGeom prst="roundRect">
              <a:avLst>
                <a:gd name="adj" fmla="val 8840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665662" y="2458875"/>
              <a:ext cx="3722687" cy="2640753"/>
            </a:xfrm>
            <a:prstGeom prst="roundRect">
              <a:avLst>
                <a:gd name="adj" fmla="val 8148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pic>
          <p:nvPicPr>
            <p:cNvPr id="6154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996" y="2513145"/>
              <a:ext cx="1894790" cy="2596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2" b="32738"/>
            <a:stretch>
              <a:fillRect/>
            </a:stretch>
          </p:blipFill>
          <p:spPr bwMode="auto">
            <a:xfrm>
              <a:off x="1240287" y="2589143"/>
              <a:ext cx="2991732" cy="251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6541DEB4-F9BE-4F86-8274-30152304843A}"/>
              </a:ext>
            </a:extLst>
          </p:cNvPr>
          <p:cNvSpPr/>
          <p:nvPr/>
        </p:nvSpPr>
        <p:spPr>
          <a:xfrm>
            <a:off x="2027239" y="477838"/>
            <a:ext cx="8137525" cy="5795962"/>
          </a:xfrm>
          <a:prstGeom prst="roundRect">
            <a:avLst>
              <a:gd name="adj" fmla="val 3958"/>
            </a:avLst>
          </a:prstGeom>
          <a:solidFill>
            <a:srgbClr val="FF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anchor="ctr"/>
          <a:lstStyle/>
          <a:p>
            <a:pPr algn="ctr">
              <a:defRPr/>
            </a:pPr>
            <a:endParaRPr lang="en-GB" sz="2400" dirty="0">
              <a:solidFill>
                <a:prstClr val="black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2279650" y="750888"/>
            <a:ext cx="763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However, some adverbs describe </a:t>
            </a:r>
            <a:r>
              <a:rPr lang="en-GB" altLang="en-US" b="1" dirty="0">
                <a:solidFill>
                  <a:srgbClr val="3896DC"/>
                </a:solidFill>
                <a:latin typeface="Twinkl" pitchFamily="2" charset="0"/>
              </a:rPr>
              <a:t>where</a:t>
            </a: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 </a:t>
            </a:r>
            <a:b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</a:b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an action is happening.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79650" y="2092157"/>
            <a:ext cx="763270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Liam ran </a:t>
            </a:r>
            <a:r>
              <a:rPr lang="en-GB" altLang="en-US" dirty="0">
                <a:solidFill>
                  <a:srgbClr val="3896DC"/>
                </a:solidFill>
                <a:latin typeface="Twinkl" pitchFamily="2" charset="0"/>
              </a:rPr>
              <a:t>upstairs</a:t>
            </a: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311749" y="2614446"/>
            <a:ext cx="4509624" cy="3090863"/>
            <a:chOff x="4424217" y="3092384"/>
            <a:chExt cx="4509107" cy="3090940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4424217" y="3092384"/>
              <a:ext cx="4509107" cy="3090940"/>
              <a:chOff x="4424217" y="3092384"/>
              <a:chExt cx="4509107" cy="309094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208BD753-3103-41BF-BEAB-F6B884AE2AF7}"/>
                  </a:ext>
                </a:extLst>
              </p:cNvPr>
              <p:cNvSpPr/>
              <p:nvPr/>
            </p:nvSpPr>
            <p:spPr>
              <a:xfrm>
                <a:off x="5408353" y="4122698"/>
                <a:ext cx="3524971" cy="1265269"/>
              </a:xfrm>
              <a:prstGeom prst="rect">
                <a:avLst/>
              </a:prstGeom>
              <a:solidFill>
                <a:srgbClr val="BED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25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6172"/>
              <a:stretch>
                <a:fillRect/>
              </a:stretch>
            </p:blipFill>
            <p:spPr bwMode="auto">
              <a:xfrm>
                <a:off x="4424217" y="3092384"/>
                <a:ext cx="2077333" cy="3090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804887" y="4275751"/>
              <a:ext cx="2981372" cy="92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Here, ‘upstairs’ is describing </a:t>
              </a:r>
              <a:r>
                <a:rPr lang="en-GB" altLang="en-US" sz="1800" b="1" dirty="0">
                  <a:solidFill>
                    <a:srgbClr val="000000"/>
                  </a:solidFill>
                  <a:latin typeface="Twinkl" pitchFamily="2" charset="0"/>
                </a:rPr>
                <a:t>where </a:t>
              </a: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Liam ran, which makes it an adverb.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72496" y="2876215"/>
            <a:ext cx="2939854" cy="2836967"/>
            <a:chOff x="5448496" y="2876214"/>
            <a:chExt cx="2939854" cy="2836967"/>
          </a:xfrm>
        </p:grpSpPr>
        <p:sp>
          <p:nvSpPr>
            <p:cNvPr id="26" name="Rounded Rectangle 25"/>
            <p:cNvSpPr/>
            <p:nvPr/>
          </p:nvSpPr>
          <p:spPr>
            <a:xfrm>
              <a:off x="5448496" y="2876214"/>
              <a:ext cx="2939854" cy="2836967"/>
            </a:xfrm>
            <a:prstGeom prst="roundRect">
              <a:avLst>
                <a:gd name="adj" fmla="val 5156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225" name="TextBox 2"/>
            <p:cNvSpPr txBox="1">
              <a:spLocks noChangeArrowheads="1"/>
            </p:cNvSpPr>
            <p:nvPr/>
          </p:nvSpPr>
          <p:spPr bwMode="auto">
            <a:xfrm>
              <a:off x="5644841" y="2967831"/>
              <a:ext cx="2592387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prstClr val="black"/>
                  </a:solidFill>
                  <a:latin typeface="Twinkl" pitchFamily="2" charset="0"/>
                </a:rPr>
                <a:t>Can you choose one of these adverbs and use it in a sentence?</a:t>
              </a:r>
              <a:endParaRPr lang="en-GB" alt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7017643" y="3981787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here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017643" y="4514146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there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17643" y="5042961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above</a:t>
            </a:r>
          </a:p>
        </p:txBody>
      </p:sp>
    </p:spTree>
    <p:extLst>
      <p:ext uri="{BB962C8B-B14F-4D97-AF65-F5344CB8AC3E}">
        <p14:creationId xmlns="" xmlns:p14="http://schemas.microsoft.com/office/powerpoint/2010/main" val="412483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6541DEB4-F9BE-4F86-8274-30152304843A}"/>
              </a:ext>
            </a:extLst>
          </p:cNvPr>
          <p:cNvSpPr/>
          <p:nvPr/>
        </p:nvSpPr>
        <p:spPr>
          <a:xfrm>
            <a:off x="2027239" y="477838"/>
            <a:ext cx="8137525" cy="5795962"/>
          </a:xfrm>
          <a:prstGeom prst="roundRect">
            <a:avLst>
              <a:gd name="adj" fmla="val 3958"/>
            </a:avLst>
          </a:prstGeom>
          <a:solidFill>
            <a:srgbClr val="FF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anchor="ctr"/>
          <a:lstStyle/>
          <a:p>
            <a:pPr algn="ctr">
              <a:defRPr/>
            </a:pPr>
            <a:endParaRPr lang="en-GB" sz="2400" dirty="0">
              <a:solidFill>
                <a:prstClr val="black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2279650" y="750888"/>
            <a:ext cx="763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Some adverbs describe </a:t>
            </a:r>
            <a:r>
              <a:rPr lang="en-GB" altLang="en-US" b="1" dirty="0">
                <a:solidFill>
                  <a:srgbClr val="3896DC"/>
                </a:solidFill>
                <a:latin typeface="Twinkl" pitchFamily="2" charset="0"/>
              </a:rPr>
              <a:t>how</a:t>
            </a: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 </a:t>
            </a:r>
            <a:b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</a:b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an action is happening.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79650" y="2092157"/>
            <a:ext cx="763270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Helen laughed </a:t>
            </a:r>
            <a:r>
              <a:rPr lang="en-GB" altLang="en-US" dirty="0">
                <a:solidFill>
                  <a:srgbClr val="3896DC"/>
                </a:solidFill>
                <a:latin typeface="Twinkl" pitchFamily="2" charset="0"/>
              </a:rPr>
              <a:t>nervously</a:t>
            </a: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205776" y="2622319"/>
            <a:ext cx="4615599" cy="3090863"/>
            <a:chOff x="4424217" y="3092384"/>
            <a:chExt cx="4615070" cy="3090940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4424217" y="3092384"/>
              <a:ext cx="4615070" cy="3090940"/>
              <a:chOff x="4424217" y="3092384"/>
              <a:chExt cx="4615070" cy="309094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208BD753-3103-41BF-BEAB-F6B884AE2AF7}"/>
                  </a:ext>
                </a:extLst>
              </p:cNvPr>
              <p:cNvSpPr/>
              <p:nvPr/>
            </p:nvSpPr>
            <p:spPr>
              <a:xfrm>
                <a:off x="5408352" y="4122698"/>
                <a:ext cx="3630935" cy="1265269"/>
              </a:xfrm>
              <a:prstGeom prst="rect">
                <a:avLst/>
              </a:prstGeom>
              <a:solidFill>
                <a:srgbClr val="BED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25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6172"/>
              <a:stretch>
                <a:fillRect/>
              </a:stretch>
            </p:blipFill>
            <p:spPr bwMode="auto">
              <a:xfrm>
                <a:off x="4424217" y="3092384"/>
                <a:ext cx="2077333" cy="3090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742336" y="4285179"/>
              <a:ext cx="3279542" cy="92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Here, ‘nervously’ is describing </a:t>
              </a:r>
              <a:r>
                <a:rPr lang="en-GB" altLang="en-US" sz="1800" b="1" dirty="0">
                  <a:solidFill>
                    <a:srgbClr val="000000"/>
                  </a:solidFill>
                  <a:latin typeface="Twinkl" pitchFamily="2" charset="0"/>
                </a:rPr>
                <a:t>how </a:t>
              </a: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Helen laughed, which makes it an adverb.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72496" y="2876215"/>
            <a:ext cx="2939854" cy="2836967"/>
            <a:chOff x="5448496" y="2876214"/>
            <a:chExt cx="2939854" cy="2836967"/>
          </a:xfrm>
        </p:grpSpPr>
        <p:sp>
          <p:nvSpPr>
            <p:cNvPr id="26" name="Rounded Rectangle 25"/>
            <p:cNvSpPr/>
            <p:nvPr/>
          </p:nvSpPr>
          <p:spPr>
            <a:xfrm>
              <a:off x="5448496" y="2876214"/>
              <a:ext cx="2939854" cy="2836967"/>
            </a:xfrm>
            <a:prstGeom prst="roundRect">
              <a:avLst>
                <a:gd name="adj" fmla="val 5156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225" name="TextBox 2"/>
            <p:cNvSpPr txBox="1">
              <a:spLocks noChangeArrowheads="1"/>
            </p:cNvSpPr>
            <p:nvPr/>
          </p:nvSpPr>
          <p:spPr bwMode="auto">
            <a:xfrm>
              <a:off x="5644841" y="2967831"/>
              <a:ext cx="2592387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prstClr val="black"/>
                  </a:solidFill>
                  <a:latin typeface="Twinkl" pitchFamily="2" charset="0"/>
                </a:rPr>
                <a:t>Can you choose one of these adverbs and use it in a sentence?</a:t>
              </a:r>
              <a:endParaRPr lang="en-GB" alt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7017643" y="3981787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quickly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017643" y="4514146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loudly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17643" y="5042961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sadly</a:t>
            </a:r>
          </a:p>
        </p:txBody>
      </p:sp>
    </p:spTree>
    <p:extLst>
      <p:ext uri="{BB962C8B-B14F-4D97-AF65-F5344CB8AC3E}">
        <p14:creationId xmlns="" xmlns:p14="http://schemas.microsoft.com/office/powerpoint/2010/main" val="62056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6541DEB4-F9BE-4F86-8274-30152304843A}"/>
              </a:ext>
            </a:extLst>
          </p:cNvPr>
          <p:cNvSpPr/>
          <p:nvPr/>
        </p:nvSpPr>
        <p:spPr>
          <a:xfrm>
            <a:off x="2027239" y="477838"/>
            <a:ext cx="8137525" cy="5795962"/>
          </a:xfrm>
          <a:prstGeom prst="roundRect">
            <a:avLst>
              <a:gd name="adj" fmla="val 3958"/>
            </a:avLst>
          </a:prstGeom>
          <a:solidFill>
            <a:srgbClr val="FF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anchor="ctr"/>
          <a:lstStyle/>
          <a:p>
            <a:pPr algn="ctr">
              <a:defRPr/>
            </a:pPr>
            <a:endParaRPr lang="en-GB" sz="2400" dirty="0">
              <a:solidFill>
                <a:prstClr val="black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2279650" y="750888"/>
            <a:ext cx="763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Some adverbs describe </a:t>
            </a:r>
            <a:r>
              <a:rPr lang="en-GB" altLang="en-US" b="1" dirty="0">
                <a:solidFill>
                  <a:srgbClr val="3896DC"/>
                </a:solidFill>
                <a:latin typeface="Twinkl" pitchFamily="2" charset="0"/>
              </a:rPr>
              <a:t>when</a:t>
            </a: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 </a:t>
            </a:r>
            <a:b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</a:b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an action is happening.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79650" y="2092157"/>
            <a:ext cx="763270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The penguins swam </a:t>
            </a:r>
            <a:r>
              <a:rPr lang="en-GB" altLang="en-US" dirty="0">
                <a:solidFill>
                  <a:srgbClr val="3896DC"/>
                </a:solidFill>
                <a:latin typeface="Twinkl" pitchFamily="2" charset="0"/>
              </a:rPr>
              <a:t>yesterday</a:t>
            </a: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205776" y="2622319"/>
            <a:ext cx="4615599" cy="3090863"/>
            <a:chOff x="4424217" y="3092384"/>
            <a:chExt cx="4615070" cy="3090940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4424217" y="3092384"/>
              <a:ext cx="4615070" cy="3090940"/>
              <a:chOff x="4424217" y="3092384"/>
              <a:chExt cx="4615070" cy="309094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208BD753-3103-41BF-BEAB-F6B884AE2AF7}"/>
                  </a:ext>
                </a:extLst>
              </p:cNvPr>
              <p:cNvSpPr/>
              <p:nvPr/>
            </p:nvSpPr>
            <p:spPr>
              <a:xfrm>
                <a:off x="5408352" y="4122698"/>
                <a:ext cx="3630935" cy="1265269"/>
              </a:xfrm>
              <a:prstGeom prst="rect">
                <a:avLst/>
              </a:prstGeom>
              <a:solidFill>
                <a:srgbClr val="BED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25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6172"/>
              <a:stretch>
                <a:fillRect/>
              </a:stretch>
            </p:blipFill>
            <p:spPr bwMode="auto">
              <a:xfrm>
                <a:off x="4424217" y="3092384"/>
                <a:ext cx="2077333" cy="3090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742336" y="4285179"/>
              <a:ext cx="3279542" cy="92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Here, ‘yesterday’ is describing </a:t>
              </a:r>
              <a:r>
                <a:rPr lang="en-GB" altLang="en-US" sz="1800" b="1" dirty="0">
                  <a:solidFill>
                    <a:srgbClr val="000000"/>
                  </a:solidFill>
                  <a:latin typeface="Twinkl" pitchFamily="2" charset="0"/>
                </a:rPr>
                <a:t>when </a:t>
              </a: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the penguins swam, which makes it an adverb.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72496" y="2876215"/>
            <a:ext cx="2939854" cy="2836967"/>
            <a:chOff x="5448496" y="2876214"/>
            <a:chExt cx="2939854" cy="2836967"/>
          </a:xfrm>
        </p:grpSpPr>
        <p:sp>
          <p:nvSpPr>
            <p:cNvPr id="26" name="Rounded Rectangle 25"/>
            <p:cNvSpPr/>
            <p:nvPr/>
          </p:nvSpPr>
          <p:spPr>
            <a:xfrm>
              <a:off x="5448496" y="2876214"/>
              <a:ext cx="2939854" cy="2836967"/>
            </a:xfrm>
            <a:prstGeom prst="roundRect">
              <a:avLst>
                <a:gd name="adj" fmla="val 5156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225" name="TextBox 2"/>
            <p:cNvSpPr txBox="1">
              <a:spLocks noChangeArrowheads="1"/>
            </p:cNvSpPr>
            <p:nvPr/>
          </p:nvSpPr>
          <p:spPr bwMode="auto">
            <a:xfrm>
              <a:off x="5644841" y="2967831"/>
              <a:ext cx="2592387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prstClr val="black"/>
                  </a:solidFill>
                  <a:latin typeface="Twinkl" pitchFamily="2" charset="0"/>
                </a:rPr>
                <a:t>Can you choose one of these adverbs and use it in a sentence?</a:t>
              </a:r>
              <a:endParaRPr lang="en-GB" alt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7017643" y="3981787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earlier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017643" y="4514146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later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17643" y="5042961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today</a:t>
            </a:r>
          </a:p>
        </p:txBody>
      </p:sp>
    </p:spTree>
    <p:extLst>
      <p:ext uri="{BB962C8B-B14F-4D97-AF65-F5344CB8AC3E}">
        <p14:creationId xmlns="" xmlns:p14="http://schemas.microsoft.com/office/powerpoint/2010/main" val="410003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6541DEB4-F9BE-4F86-8274-30152304843A}"/>
              </a:ext>
            </a:extLst>
          </p:cNvPr>
          <p:cNvSpPr/>
          <p:nvPr/>
        </p:nvSpPr>
        <p:spPr>
          <a:xfrm>
            <a:off x="2027239" y="477838"/>
            <a:ext cx="8137525" cy="5795962"/>
          </a:xfrm>
          <a:prstGeom prst="roundRect">
            <a:avLst>
              <a:gd name="adj" fmla="val 3958"/>
            </a:avLst>
          </a:prstGeom>
          <a:solidFill>
            <a:srgbClr val="FFFFF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anchor="ctr"/>
          <a:lstStyle/>
          <a:p>
            <a:pPr algn="ctr">
              <a:defRPr/>
            </a:pPr>
            <a:endParaRPr lang="en-GB" sz="2400" dirty="0">
              <a:solidFill>
                <a:prstClr val="black"/>
              </a:solidFill>
              <a:latin typeface="Sassoon Infant Rg" panose="02000503030000020003" pitchFamily="50" charset="0"/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2279650" y="750888"/>
            <a:ext cx="76327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Some adverbs describe </a:t>
            </a:r>
            <a:r>
              <a:rPr lang="en-GB" altLang="en-US" b="1" dirty="0">
                <a:solidFill>
                  <a:srgbClr val="3896DC"/>
                </a:solidFill>
                <a:latin typeface="Twinkl" pitchFamily="2" charset="0"/>
              </a:rPr>
              <a:t>how often</a:t>
            </a: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 </a:t>
            </a:r>
            <a:b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</a:br>
            <a:r>
              <a:rPr lang="en-GB" altLang="en-US" b="1" dirty="0">
                <a:solidFill>
                  <a:prstClr val="black"/>
                </a:solidFill>
                <a:latin typeface="Twinkl" pitchFamily="2" charset="0"/>
              </a:rPr>
              <a:t>an action is happening.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279650" y="2092157"/>
            <a:ext cx="763270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The lion roared </a:t>
            </a:r>
            <a:r>
              <a:rPr lang="en-GB" altLang="en-US" dirty="0">
                <a:solidFill>
                  <a:srgbClr val="3896DC"/>
                </a:solidFill>
                <a:latin typeface="Twinkl" pitchFamily="2" charset="0"/>
              </a:rPr>
              <a:t>daily</a:t>
            </a:r>
            <a:r>
              <a:rPr lang="en-GB" altLang="en-US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205776" y="2622319"/>
            <a:ext cx="4615599" cy="3090863"/>
            <a:chOff x="4424217" y="3092384"/>
            <a:chExt cx="4615070" cy="3090940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4424217" y="3092384"/>
              <a:ext cx="4615070" cy="3090940"/>
              <a:chOff x="4424217" y="3092384"/>
              <a:chExt cx="4615070" cy="309094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208BD753-3103-41BF-BEAB-F6B884AE2AF7}"/>
                  </a:ext>
                </a:extLst>
              </p:cNvPr>
              <p:cNvSpPr/>
              <p:nvPr/>
            </p:nvSpPr>
            <p:spPr>
              <a:xfrm>
                <a:off x="5408352" y="4122698"/>
                <a:ext cx="3630935" cy="1265269"/>
              </a:xfrm>
              <a:prstGeom prst="rect">
                <a:avLst/>
              </a:prstGeom>
              <a:solidFill>
                <a:srgbClr val="BEDF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pic>
            <p:nvPicPr>
              <p:cNvPr id="25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46172"/>
              <a:stretch>
                <a:fillRect/>
              </a:stretch>
            </p:blipFill>
            <p:spPr bwMode="auto">
              <a:xfrm>
                <a:off x="4424217" y="3092384"/>
                <a:ext cx="2077333" cy="30909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742336" y="4285179"/>
              <a:ext cx="3279542" cy="92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Here, ‘daily’ is describing </a:t>
              </a:r>
              <a:r>
                <a:rPr lang="en-GB" altLang="en-US" sz="1800" b="1" dirty="0">
                  <a:solidFill>
                    <a:srgbClr val="000000"/>
                  </a:solidFill>
                  <a:latin typeface="Twinkl" pitchFamily="2" charset="0"/>
                </a:rPr>
                <a:t>how often </a:t>
              </a:r>
              <a:r>
                <a:rPr lang="en-GB" altLang="en-US" sz="1800" dirty="0">
                  <a:solidFill>
                    <a:srgbClr val="000000"/>
                  </a:solidFill>
                  <a:latin typeface="Twinkl" pitchFamily="2" charset="0"/>
                </a:rPr>
                <a:t>the lion roars, which makes it an adverb.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72496" y="2876215"/>
            <a:ext cx="2939854" cy="2836967"/>
            <a:chOff x="5448496" y="2876214"/>
            <a:chExt cx="2939854" cy="2836967"/>
          </a:xfrm>
        </p:grpSpPr>
        <p:sp>
          <p:nvSpPr>
            <p:cNvPr id="26" name="Rounded Rectangle 25"/>
            <p:cNvSpPr/>
            <p:nvPr/>
          </p:nvSpPr>
          <p:spPr>
            <a:xfrm>
              <a:off x="5448496" y="2876214"/>
              <a:ext cx="2939854" cy="2836967"/>
            </a:xfrm>
            <a:prstGeom prst="roundRect">
              <a:avLst>
                <a:gd name="adj" fmla="val 5156"/>
              </a:avLst>
            </a:prstGeom>
            <a:solidFill>
              <a:srgbClr val="BEDF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225" name="TextBox 2"/>
            <p:cNvSpPr txBox="1">
              <a:spLocks noChangeArrowheads="1"/>
            </p:cNvSpPr>
            <p:nvPr/>
          </p:nvSpPr>
          <p:spPr bwMode="auto">
            <a:xfrm>
              <a:off x="5644841" y="2967831"/>
              <a:ext cx="2592387" cy="922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GB" altLang="en-US" sz="1800" dirty="0">
                  <a:solidFill>
                    <a:prstClr val="black"/>
                  </a:solidFill>
                  <a:latin typeface="Twinkl" pitchFamily="2" charset="0"/>
                </a:rPr>
                <a:t>Can you choose one of these adverbs and use it in a sentence?</a:t>
              </a:r>
              <a:endParaRPr lang="en-GB" alt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 bwMode="auto">
          <a:xfrm>
            <a:off x="7017643" y="3981787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weekly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017643" y="4514146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always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017643" y="5042961"/>
            <a:ext cx="2849561" cy="420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Twinkl" pitchFamily="2" charset="0"/>
              </a:rPr>
              <a:t>sometimes</a:t>
            </a:r>
          </a:p>
        </p:txBody>
      </p:sp>
    </p:spTree>
    <p:extLst>
      <p:ext uri="{BB962C8B-B14F-4D97-AF65-F5344CB8AC3E}">
        <p14:creationId xmlns="" xmlns:p14="http://schemas.microsoft.com/office/powerpoint/2010/main" val="12872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929014-65A5-4292-A88C-CB57FE21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NTFPreCursive" panose="03000400000000000000" pitchFamily="66" charset="0"/>
              </a:rPr>
              <a:t>Spot the Adverbs</a:t>
            </a:r>
          </a:p>
        </p:txBody>
      </p:sp>
      <p:sp>
        <p:nvSpPr>
          <p:cNvPr id="5" name="Rounded Rectangle 2">
            <a:extLst>
              <a:ext uri="{FF2B5EF4-FFF2-40B4-BE49-F238E27FC236}">
                <a16:creationId xmlns="" xmlns:a16="http://schemas.microsoft.com/office/drawing/2014/main" id="{3CF41D39-449F-4D19-B26C-ED1303637400}"/>
              </a:ext>
            </a:extLst>
          </p:cNvPr>
          <p:cNvSpPr/>
          <p:nvPr/>
        </p:nvSpPr>
        <p:spPr>
          <a:xfrm>
            <a:off x="3584575" y="1770063"/>
            <a:ext cx="4822825" cy="3482975"/>
          </a:xfrm>
          <a:prstGeom prst="roundRect">
            <a:avLst>
              <a:gd name="adj" fmla="val 5156"/>
            </a:avLst>
          </a:prstGeom>
          <a:solidFill>
            <a:srgbClr val="BE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2-">
            <a:extLst>
              <a:ext uri="{FF2B5EF4-FFF2-40B4-BE49-F238E27FC236}">
                <a16:creationId xmlns="" xmlns:a16="http://schemas.microsoft.com/office/drawing/2014/main" id="{8EDE07F4-436C-4C8E-842A-0017E4487EC2}"/>
              </a:ext>
            </a:extLst>
          </p:cNvPr>
          <p:cNvSpPr/>
          <p:nvPr/>
        </p:nvSpPr>
        <p:spPr>
          <a:xfrm>
            <a:off x="3608388" y="2578100"/>
            <a:ext cx="4624387" cy="468313"/>
          </a:xfrm>
          <a:prstGeom prst="roundRect">
            <a:avLst>
              <a:gd name="adj" fmla="val 16953"/>
            </a:avLst>
          </a:prstGeom>
          <a:solidFill>
            <a:srgbClr val="BEDF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Annie </a:t>
            </a:r>
            <a:r>
              <a:rPr lang="en-GB" sz="2000" dirty="0">
                <a:solidFill>
                  <a:schemeClr val="tx1"/>
                </a:solidFill>
                <a:latin typeface="Twinkl" pitchFamily="2" charset="0"/>
              </a:rPr>
              <a:t>quickly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 brushed her hair.</a:t>
            </a:r>
          </a:p>
        </p:txBody>
      </p:sp>
      <p:sp>
        <p:nvSpPr>
          <p:cNvPr id="7" name="3-">
            <a:extLst>
              <a:ext uri="{FF2B5EF4-FFF2-40B4-BE49-F238E27FC236}">
                <a16:creationId xmlns="" xmlns:a16="http://schemas.microsoft.com/office/drawing/2014/main" id="{7BA73A23-3181-46F0-965A-C9A799CE2496}"/>
              </a:ext>
            </a:extLst>
          </p:cNvPr>
          <p:cNvSpPr/>
          <p:nvPr/>
        </p:nvSpPr>
        <p:spPr>
          <a:xfrm>
            <a:off x="3608388" y="3281363"/>
            <a:ext cx="4618037" cy="469900"/>
          </a:xfrm>
          <a:prstGeom prst="roundRect">
            <a:avLst>
              <a:gd name="adj" fmla="val 16953"/>
            </a:avLst>
          </a:prstGeom>
          <a:solidFill>
            <a:srgbClr val="BEDF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Amjid read his books </a:t>
            </a:r>
            <a:r>
              <a:rPr lang="en-GB" sz="2000" dirty="0">
                <a:solidFill>
                  <a:schemeClr val="tx1"/>
                </a:solidFill>
                <a:latin typeface="Twinkl" pitchFamily="2" charset="0"/>
              </a:rPr>
              <a:t>today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 in the library.</a:t>
            </a:r>
          </a:p>
        </p:txBody>
      </p:sp>
      <p:sp>
        <p:nvSpPr>
          <p:cNvPr id="8" name="4-">
            <a:extLst>
              <a:ext uri="{FF2B5EF4-FFF2-40B4-BE49-F238E27FC236}">
                <a16:creationId xmlns="" xmlns:a16="http://schemas.microsoft.com/office/drawing/2014/main" id="{03B19796-DDC7-4BD6-8789-6E4F0121FD8E}"/>
              </a:ext>
            </a:extLst>
          </p:cNvPr>
          <p:cNvSpPr/>
          <p:nvPr/>
        </p:nvSpPr>
        <p:spPr>
          <a:xfrm>
            <a:off x="3608388" y="3986213"/>
            <a:ext cx="4624387" cy="469900"/>
          </a:xfrm>
          <a:prstGeom prst="roundRect">
            <a:avLst>
              <a:gd name="adj" fmla="val 16953"/>
            </a:avLst>
          </a:prstGeom>
          <a:solidFill>
            <a:srgbClr val="BEDF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>
                <a:solidFill>
                  <a:prstClr val="black"/>
                </a:solidFill>
                <a:latin typeface="Twinkl" pitchFamily="2" charset="0"/>
              </a:rPr>
              <a:t>Neena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Twinkl" pitchFamily="2" charset="0"/>
              </a:rPr>
              <a:t>swam well without 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arm bands.</a:t>
            </a:r>
          </a:p>
        </p:txBody>
      </p:sp>
      <p:sp>
        <p:nvSpPr>
          <p:cNvPr id="9" name="5-">
            <a:extLst>
              <a:ext uri="{FF2B5EF4-FFF2-40B4-BE49-F238E27FC236}">
                <a16:creationId xmlns="" xmlns:a16="http://schemas.microsoft.com/office/drawing/2014/main" id="{3B511EA5-5112-4BD3-8CC4-3B4609001D69}"/>
              </a:ext>
            </a:extLst>
          </p:cNvPr>
          <p:cNvSpPr/>
          <p:nvPr/>
        </p:nvSpPr>
        <p:spPr>
          <a:xfrm>
            <a:off x="3608388" y="4691063"/>
            <a:ext cx="4624387" cy="469900"/>
          </a:xfrm>
          <a:prstGeom prst="roundRect">
            <a:avLst>
              <a:gd name="adj" fmla="val 16953"/>
            </a:avLst>
          </a:prstGeom>
          <a:solidFill>
            <a:srgbClr val="BEDF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Ben always rides his bike</a:t>
            </a:r>
            <a:r>
              <a:rPr lang="en-GB" sz="2000" dirty="0">
                <a:solidFill>
                  <a:schemeClr val="tx1"/>
                </a:solidFill>
                <a:latin typeface="Twinkl" pitchFamily="2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to school.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708B24B5-CC99-4495-9DE0-F76FB4FA9661}"/>
              </a:ext>
            </a:extLst>
          </p:cNvPr>
          <p:cNvGrpSpPr/>
          <p:nvPr/>
        </p:nvGrpSpPr>
        <p:grpSpPr>
          <a:xfrm>
            <a:off x="755650" y="1597295"/>
            <a:ext cx="2693987" cy="3655743"/>
            <a:chOff x="5694363" y="1597295"/>
            <a:chExt cx="2693987" cy="3655743"/>
          </a:xfrm>
          <a:solidFill>
            <a:srgbClr val="BEDFF4"/>
          </a:solidFill>
        </p:grpSpPr>
        <p:sp>
          <p:nvSpPr>
            <p:cNvPr id="12" name="Rounded Rectangle 33">
              <a:extLst>
                <a:ext uri="{FF2B5EF4-FFF2-40B4-BE49-F238E27FC236}">
                  <a16:creationId xmlns="" xmlns:a16="http://schemas.microsoft.com/office/drawing/2014/main" id="{13F8E8B3-037F-4759-80F3-97DDEDD8D381}"/>
                </a:ext>
              </a:extLst>
            </p:cNvPr>
            <p:cNvSpPr/>
            <p:nvPr/>
          </p:nvSpPr>
          <p:spPr>
            <a:xfrm>
              <a:off x="5694363" y="1770063"/>
              <a:ext cx="2693987" cy="3482975"/>
            </a:xfrm>
            <a:prstGeom prst="roundRect">
              <a:avLst>
                <a:gd name="adj" fmla="val 515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3" name="Picture 1">
              <a:extLst>
                <a:ext uri="{FF2B5EF4-FFF2-40B4-BE49-F238E27FC236}">
                  <a16:creationId xmlns="" xmlns:a16="http://schemas.microsoft.com/office/drawing/2014/main" id="{7AA81391-7C14-4D46-8248-A9C8D48F1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816464" y="1597295"/>
              <a:ext cx="2449784" cy="36268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1-">
            <a:extLst>
              <a:ext uri="{FF2B5EF4-FFF2-40B4-BE49-F238E27FC236}">
                <a16:creationId xmlns="" xmlns:a16="http://schemas.microsoft.com/office/drawing/2014/main" id="{6448FA97-2391-434B-BF73-038398ACF512}"/>
              </a:ext>
            </a:extLst>
          </p:cNvPr>
          <p:cNvSpPr/>
          <p:nvPr/>
        </p:nvSpPr>
        <p:spPr>
          <a:xfrm>
            <a:off x="3608388" y="1873250"/>
            <a:ext cx="4624387" cy="469900"/>
          </a:xfrm>
          <a:prstGeom prst="roundRect">
            <a:avLst>
              <a:gd name="adj" fmla="val 16953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Tom painted his picture </a:t>
            </a:r>
            <a:r>
              <a:rPr lang="en-GB" sz="2000" dirty="0">
                <a:solidFill>
                  <a:schemeClr val="tx1"/>
                </a:solidFill>
                <a:latin typeface="Twinkl" pitchFamily="2" charset="0"/>
              </a:rPr>
              <a:t>beautifully</a:t>
            </a:r>
            <a:r>
              <a:rPr lang="en-GB" sz="2000" dirty="0">
                <a:solidFill>
                  <a:prstClr val="black"/>
                </a:solidFill>
                <a:latin typeface="Twinkl" pitchFamily="2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9077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347</Words>
  <Application>Microsoft Office PowerPoint</Application>
  <PresentationFormat>Custom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Spot the Adverbs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palmer</dc:creator>
  <cp:lastModifiedBy>Sue</cp:lastModifiedBy>
  <cp:revision>5</cp:revision>
  <dcterms:created xsi:type="dcterms:W3CDTF">2021-02-17T13:57:58Z</dcterms:created>
  <dcterms:modified xsi:type="dcterms:W3CDTF">2021-02-20T12:07:42Z</dcterms:modified>
</cp:coreProperties>
</file>