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31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96186-3191-4908-9286-3794539D5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01C9E3-F31F-413E-ABA7-BF9A2C5CA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AE59CA-A2C1-4F46-BD0D-D267F034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A7C0C-4949-4EB0-974A-548AD26B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44D19-8DFB-4A89-BD91-F08A0940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903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6240B-A84B-4160-9CD7-44464A3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FB23D5-6921-49A1-AE50-EE3A40A3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204DE-8FE3-4348-AF61-D2BD1D8D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378938-A37B-4CCE-8748-C50DB309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056C7-BEAE-4548-BB1D-5794CC30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81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398F1F-6918-49DA-A201-9EAE67A20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577161-B897-45F0-9A2C-6814503ED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FA835C-507D-420F-AC3C-190F2803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EC036-487C-4E14-B091-9A2B6F00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5C4C49-D880-491E-8DCD-FCA3E108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776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21041-1911-4709-82FC-69CBBD67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79F8F5-FAEF-4097-BE62-1D2FAC32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FB454-B473-4FB9-9230-5CF32FE4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94C74B-1C57-42F0-B200-80D96045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86D501-7634-4803-B4E8-508D5511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45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37721-D78D-46D5-8BA9-5D2757AF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C42DD2-4B45-423B-8582-FC676F5D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BAC389-0173-4087-8C27-4A6DE990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E5B732-2843-477E-8C2A-7594970B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04C3CA-03EE-429E-836C-89A2810F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086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2169E-C274-433D-99DD-2BEEA961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26E404-8A2D-4126-A358-D29BC23F9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891B97-7323-4353-A23F-132A2BCC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A65D6F-F61C-4C16-91EA-123C6CFC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68C0FD-6683-4E4E-A422-3665D5EF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22BDCD-4A45-4168-9D4B-61B3D93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918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AEC21-5E6B-4D4F-A58D-49FC857B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9F40F-CCFE-4DFD-9746-DEAC2040F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1C19BF-262A-4DCB-98B3-DC8A4DB1F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CBC016-9C19-4780-ACEB-9C110595E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FBCC5F-04FB-498E-9CDC-6080CB3B6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C7E3CF-DADA-4A08-A39A-77E13AB9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3A1AC4-9819-4EE7-ADE2-EA09C4FE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812224-2A2B-47C2-BC48-A35BDFDC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43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434BA-CFF2-4916-9E0D-A94946E9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9C40A0-9AEB-4C10-80FA-3E685F34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24710F-6529-40FF-A70E-1DBE792C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67DA42-4D41-49A0-B9FC-F02FF24C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831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336C86-DD84-42F8-9F93-F0863BF3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87D2D2-98B7-4A46-B035-B81AD767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D287A5-795B-49E9-80EA-FFB92B71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469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9BB50-6BDC-48B7-8168-9019AEE3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0EB54-0D11-487E-806B-AD0EA1F1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AE08F0-EA04-4C83-A327-5EF940C49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AE7679-7AB2-449A-87FB-DA9F2AC9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AC78DD-9135-469F-96AB-6A97DCE1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59B3D3-D95E-4588-8F2D-D7CCA610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389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6079B-5189-4DB2-B72F-611B223D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46F763-EC15-4E10-8207-47ABADA70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68523A-91E5-4248-922B-3FCE088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06C4F-A88C-40C0-8272-19AF64C3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0322AE-978E-4820-BF1F-B557113D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B5D0F-C6A0-4D47-8554-2DB9CCDE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451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4121AB-232F-4902-A8EA-2AE9F497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C4E11E-C4BC-4218-BF4A-F6483DC4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658A0-6D07-457B-BC5A-1202B8D20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0ACD-D86E-4FCA-A8FA-C7F05EC8A77B}" type="datetimeFigureOut">
              <a:rPr lang="en-GB" smtClean="0"/>
              <a:pPr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FDF7E-FDDA-4501-A2B9-683974535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802B-049E-4541-AD5C-55A6B4C22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E4C0-D3D9-4E2F-97F5-45C9FBF95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06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opmarks.co.uk/maths-games/measuring-in-c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measuring-in-c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629E5-E3D8-43AA-AF38-7DDC8ED20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745" y="160829"/>
            <a:ext cx="9144000" cy="1064656"/>
          </a:xfrm>
        </p:spPr>
        <p:txBody>
          <a:bodyPr>
            <a:noAutofit/>
          </a:bodyPr>
          <a:lstStyle/>
          <a:p>
            <a:r>
              <a:rPr lang="en-GB" dirty="0">
                <a:latin typeface="NTFPreCursivefk" panose="03000400000000000000" pitchFamily="66" charset="0"/>
              </a:rPr>
              <a:t>Length and Height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4A3D951-C92F-4276-B727-E8E45F3F64CF}"/>
              </a:ext>
            </a:extLst>
          </p:cNvPr>
          <p:cNvSpPr txBox="1">
            <a:spLocks/>
          </p:cNvSpPr>
          <p:nvPr/>
        </p:nvSpPr>
        <p:spPr>
          <a:xfrm>
            <a:off x="907034" y="4898930"/>
            <a:ext cx="9511646" cy="1064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>
                <a:latin typeface="NTFPreCursivefk" panose="03000400000000000000" pitchFamily="66" charset="0"/>
              </a:rPr>
              <a:t>Starter</a:t>
            </a:r>
            <a:r>
              <a:rPr lang="en-GB" sz="4800" dirty="0" smtClean="0">
                <a:latin typeface="NTFPreCursivefk" panose="03000400000000000000" pitchFamily="66" charset="0"/>
              </a:rPr>
              <a:t>:</a:t>
            </a:r>
          </a:p>
          <a:p>
            <a:pPr algn="l"/>
            <a:endParaRPr lang="en-GB" sz="4800" dirty="0">
              <a:latin typeface="NTFPreCursivefk" panose="03000400000000000000" pitchFamily="66" charset="0"/>
            </a:endParaRPr>
          </a:p>
          <a:p>
            <a:pPr algn="l"/>
            <a:r>
              <a:rPr lang="en-GB" sz="4800" dirty="0">
                <a:latin typeface="NTFPreCursivefk" panose="03000400000000000000" pitchFamily="66" charset="0"/>
              </a:rPr>
              <a:t>What does length mean?</a:t>
            </a:r>
          </a:p>
          <a:p>
            <a:pPr algn="l"/>
            <a:r>
              <a:rPr lang="en-GB" sz="4800" dirty="0" smtClean="0">
                <a:latin typeface="NTFPreCursivefk" panose="03000400000000000000" pitchFamily="66" charset="0"/>
              </a:rPr>
              <a:t>What unit of measurement do we use</a:t>
            </a:r>
            <a:r>
              <a:rPr lang="en-GB" sz="4800" dirty="0" smtClean="0">
                <a:latin typeface="NTFPreCursivefk" panose="03000400000000000000" pitchFamily="66" charset="0"/>
              </a:rPr>
              <a:t> to measure </a:t>
            </a:r>
            <a:r>
              <a:rPr lang="en-GB" sz="4800" dirty="0">
                <a:latin typeface="NTFPreCursivefk" panose="03000400000000000000" pitchFamily="66" charset="0"/>
              </a:rPr>
              <a:t>length?</a:t>
            </a:r>
          </a:p>
          <a:p>
            <a:pPr algn="l"/>
            <a:endParaRPr lang="en-GB" dirty="0">
              <a:latin typeface="NTF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A081EFC-041C-4634-B69F-08CE6D2A13B0}"/>
              </a:ext>
            </a:extLst>
          </p:cNvPr>
          <p:cNvSpPr txBox="1">
            <a:spLocks/>
          </p:cNvSpPr>
          <p:nvPr/>
        </p:nvSpPr>
        <p:spPr>
          <a:xfrm>
            <a:off x="493336" y="2555237"/>
            <a:ext cx="11698664" cy="106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NTFPreCursivefk" panose="03000400000000000000" pitchFamily="66" charset="0"/>
            </a:endParaRPr>
          </a:p>
          <a:p>
            <a:r>
              <a:rPr lang="en-GB" dirty="0">
                <a:latin typeface="NTFPreCursivefk" panose="03000400000000000000" pitchFamily="66" charset="0"/>
              </a:rPr>
              <a:t>We can use centimetres to measure shorter lengths.</a:t>
            </a:r>
          </a:p>
          <a:p>
            <a:endParaRPr lang="en-GB" dirty="0">
              <a:latin typeface="NTFPreCursivefk" panose="03000400000000000000" pitchFamily="66" charset="0"/>
            </a:endParaRPr>
          </a:p>
          <a:p>
            <a:r>
              <a:rPr lang="en-GB" dirty="0">
                <a:latin typeface="NTFPreCursivefk" panose="03000400000000000000" pitchFamily="66" charset="0"/>
              </a:rPr>
              <a:t>How do we write centimetres?</a:t>
            </a:r>
          </a:p>
          <a:p>
            <a:endParaRPr lang="en-GB" dirty="0">
              <a:latin typeface="NTFPreCursivefk" panose="03000400000000000000" pitchFamily="66" charset="0"/>
            </a:endParaRPr>
          </a:p>
          <a:p>
            <a:r>
              <a:rPr lang="en-GB" dirty="0">
                <a:latin typeface="NTFPreCursivefk" panose="03000400000000000000" pitchFamily="66" charset="0"/>
              </a:rPr>
              <a:t>What equipment can we use to measure </a:t>
            </a:r>
            <a:r>
              <a:rPr lang="en-GB" dirty="0" smtClean="0">
                <a:latin typeface="NTFPreCursivefk" panose="03000400000000000000" pitchFamily="66" charset="0"/>
              </a:rPr>
              <a:t>in centimetres</a:t>
            </a:r>
            <a:r>
              <a:rPr lang="en-GB" dirty="0" smtClean="0">
                <a:latin typeface="NTFPreCursivefk" panose="03000400000000000000" pitchFamily="66" charset="0"/>
              </a:rPr>
              <a:t>?</a:t>
            </a:r>
            <a:endParaRPr lang="en-GB" dirty="0">
              <a:latin typeface="NTFPreCursivefk" panose="03000400000000000000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C08855-B1ED-4F75-8358-08C4140C0237}"/>
              </a:ext>
            </a:extLst>
          </p:cNvPr>
          <p:cNvSpPr txBox="1">
            <a:spLocks/>
          </p:cNvSpPr>
          <p:nvPr/>
        </p:nvSpPr>
        <p:spPr>
          <a:xfrm>
            <a:off x="3447069" y="85415"/>
            <a:ext cx="6055150" cy="106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TFPreCursivefk" panose="03000400000000000000" pitchFamily="66" charset="0"/>
              </a:rPr>
              <a:t>LO: Measuring length in cm.</a:t>
            </a:r>
          </a:p>
        </p:txBody>
      </p:sp>
    </p:spTree>
    <p:extLst>
      <p:ext uri="{BB962C8B-B14F-4D97-AF65-F5344CB8AC3E}">
        <p14:creationId xmlns:p14="http://schemas.microsoft.com/office/powerpoint/2010/main" xmlns="" val="258286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731B6E-B914-4C8F-911C-C549C771B5B9}"/>
              </a:ext>
            </a:extLst>
          </p:cNvPr>
          <p:cNvSpPr txBox="1">
            <a:spLocks/>
          </p:cNvSpPr>
          <p:nvPr/>
        </p:nvSpPr>
        <p:spPr>
          <a:xfrm>
            <a:off x="609601" y="651023"/>
            <a:ext cx="11381294" cy="106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TFPreCursivefk" panose="03000400000000000000" pitchFamily="66" charset="0"/>
              </a:rPr>
              <a:t>How do we use a ruler?</a:t>
            </a:r>
          </a:p>
          <a:p>
            <a:r>
              <a:rPr lang="en-GB" dirty="0">
                <a:latin typeface="NTFPreCursivefk" panose="03000400000000000000" pitchFamily="66" charset="0"/>
              </a:rPr>
              <a:t>Why is it important to start measuring from 0?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626963-D747-49FC-AE27-204D334C964B}"/>
              </a:ext>
            </a:extLst>
          </p:cNvPr>
          <p:cNvSpPr/>
          <p:nvPr/>
        </p:nvSpPr>
        <p:spPr>
          <a:xfrm>
            <a:off x="432145" y="4628561"/>
            <a:ext cx="11139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hlinkClick r:id="rId2"/>
              </a:rPr>
              <a:t>Level 1</a:t>
            </a:r>
          </a:p>
          <a:p>
            <a:pPr algn="ctr"/>
            <a:r>
              <a:rPr lang="en-GB" sz="3600" dirty="0">
                <a:hlinkClick r:id="rId2"/>
              </a:rPr>
              <a:t>https://www.topmarks.co.uk/maths-games/measuring-in-cm</a:t>
            </a:r>
            <a:endParaRPr lang="en-GB" sz="3600" dirty="0"/>
          </a:p>
          <a:p>
            <a:endParaRPr lang="en-GB" dirty="0"/>
          </a:p>
        </p:txBody>
      </p:sp>
      <p:pic>
        <p:nvPicPr>
          <p:cNvPr id="1026" name="Picture 2" descr="Image result for cm ruler">
            <a:extLst>
              <a:ext uri="{FF2B5EF4-FFF2-40B4-BE49-F238E27FC236}">
                <a16:creationId xmlns:a16="http://schemas.microsoft.com/office/drawing/2014/main" xmlns="" id="{8F030975-F028-44EC-94C0-EFDC92D95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2" t="35054" r="14226"/>
          <a:stretch/>
        </p:blipFill>
        <p:spPr bwMode="auto">
          <a:xfrm>
            <a:off x="526413" y="2375555"/>
            <a:ext cx="10653777" cy="22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97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m up close on a ruler">
            <a:extLst>
              <a:ext uri="{FF2B5EF4-FFF2-40B4-BE49-F238E27FC236}">
                <a16:creationId xmlns:a16="http://schemas.microsoft.com/office/drawing/2014/main" xmlns="" id="{5E1BD5A9-D531-490F-A992-127BC5EE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88" y="2816275"/>
            <a:ext cx="7048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EA181C-82D1-42E2-9107-B4D0F642227A}"/>
              </a:ext>
            </a:extLst>
          </p:cNvPr>
          <p:cNvSpPr txBox="1">
            <a:spLocks/>
          </p:cNvSpPr>
          <p:nvPr/>
        </p:nvSpPr>
        <p:spPr>
          <a:xfrm>
            <a:off x="515333" y="830935"/>
            <a:ext cx="11381294" cy="106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TFPreCursivefk" panose="03000400000000000000" pitchFamily="66" charset="0"/>
              </a:rPr>
              <a:t>Count the marks in between 0 and 1?</a:t>
            </a:r>
          </a:p>
          <a:p>
            <a:r>
              <a:rPr lang="en-GB" sz="3200" dirty="0">
                <a:latin typeface="NTFPreCursivefk" panose="03000400000000000000" pitchFamily="66" charset="0"/>
              </a:rPr>
              <a:t>What do they represent?   </a:t>
            </a:r>
            <a:r>
              <a:rPr lang="en-GB" sz="4000" dirty="0">
                <a:latin typeface="NTFPreCursivefk" panose="03000400000000000000" pitchFamily="66" charset="0"/>
              </a:rPr>
              <a:t>   </a:t>
            </a:r>
            <a:endParaRPr lang="en-GB" sz="4000" dirty="0" smtClean="0">
              <a:latin typeface="NTFPreCursivefk" panose="03000400000000000000" pitchFamily="66" charset="0"/>
            </a:endParaRPr>
          </a:p>
          <a:p>
            <a:endParaRPr lang="en-GB" dirty="0">
              <a:latin typeface="NTFPreCursivefk" panose="030004000000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16D81B-6BF0-43BD-AAF8-52BF74B93DB0}"/>
              </a:ext>
            </a:extLst>
          </p:cNvPr>
          <p:cNvSpPr/>
          <p:nvPr/>
        </p:nvSpPr>
        <p:spPr>
          <a:xfrm>
            <a:off x="8243823" y="2959819"/>
            <a:ext cx="38130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hlinkClick r:id="rId3"/>
              </a:rPr>
              <a:t>Level 2</a:t>
            </a:r>
          </a:p>
          <a:p>
            <a:pPr algn="ctr"/>
            <a:r>
              <a:rPr lang="en-GB" sz="3600" dirty="0">
                <a:hlinkClick r:id="rId3"/>
              </a:rPr>
              <a:t>https://www.topmarks.co.uk/maths-games/measuring-in-cm</a:t>
            </a:r>
            <a:endParaRPr lang="en-GB" sz="3600" dirty="0"/>
          </a:p>
          <a:p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463635" y="2389908"/>
            <a:ext cx="902523" cy="59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3314" y="528452"/>
            <a:ext cx="4025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NTFPreCursive" pitchFamily="66" charset="0"/>
              </a:rPr>
              <a:t>How many mm are in 1cm?</a:t>
            </a:r>
          </a:p>
          <a:p>
            <a:r>
              <a:rPr lang="en-GB" sz="4000" dirty="0" smtClean="0">
                <a:latin typeface="NTFPreCursive" pitchFamily="66" charset="0"/>
              </a:rPr>
              <a:t>1cm = 10mm</a:t>
            </a:r>
            <a:endParaRPr lang="en-GB" sz="4000" dirty="0">
              <a:latin typeface="NTFPreCursive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6120" y="498765"/>
            <a:ext cx="4500748" cy="1995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418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0989" t="68284" r="40887" b="10526"/>
          <a:stretch>
            <a:fillRect/>
          </a:stretch>
        </p:blipFill>
        <p:spPr bwMode="auto">
          <a:xfrm>
            <a:off x="-1" y="0"/>
            <a:ext cx="5645427" cy="44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0745" t="65721" r="40826" b="19943"/>
          <a:stretch>
            <a:fillRect/>
          </a:stretch>
        </p:blipFill>
        <p:spPr bwMode="auto">
          <a:xfrm>
            <a:off x="0" y="4583928"/>
            <a:ext cx="5271715" cy="22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40684" t="17391" r="40704" b="58169"/>
          <a:stretch>
            <a:fillRect/>
          </a:stretch>
        </p:blipFill>
        <p:spPr bwMode="auto">
          <a:xfrm>
            <a:off x="5637800" y="0"/>
            <a:ext cx="6442882" cy="48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255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A6B56-3925-46BA-9188-B4CA97A0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4" y="106363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NTFPreCursive" panose="03000400000000000000" pitchFamily="66" charset="0"/>
              </a:rPr>
              <a:t>Our class text for 2 weeks: </a:t>
            </a:r>
            <a:r>
              <a:rPr lang="en-GB" dirty="0">
                <a:latin typeface="NTFPreCursive" panose="03000400000000000000" pitchFamily="66" charset="0"/>
              </a:rPr>
              <a:t>The BFG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A40CE3-C952-42B5-992B-6ED088208764}"/>
              </a:ext>
            </a:extLst>
          </p:cNvPr>
          <p:cNvSpPr txBox="1">
            <a:spLocks/>
          </p:cNvSpPr>
          <p:nvPr/>
        </p:nvSpPr>
        <p:spPr>
          <a:xfrm>
            <a:off x="306658" y="2147544"/>
            <a:ext cx="9756742" cy="3583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FPreCursive" panose="03000400000000000000" pitchFamily="66" charset="0"/>
              </a:rPr>
              <a:t>In the silvery moonlight, the village street she knew so well looked completely different. The houses looked bent and crooked, like houses in a fairy tale.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Across the road she could see Mrs </a:t>
            </a:r>
            <a:r>
              <a:rPr lang="en-GB" sz="3600" dirty="0" err="1">
                <a:latin typeface="NTFPreCursive" panose="03000400000000000000" pitchFamily="66" charset="0"/>
              </a:rPr>
              <a:t>Rance’s</a:t>
            </a:r>
            <a:r>
              <a:rPr lang="en-GB" sz="3600" dirty="0">
                <a:latin typeface="NTFPreCursive" panose="03000400000000000000" pitchFamily="66" charset="0"/>
              </a:rPr>
              <a:t> shop…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There was a figure…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It stopped in front of every house.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The Giant had now stopped right in front of Mr and Mrs </a:t>
            </a:r>
            <a:r>
              <a:rPr lang="en-GB" sz="3600" dirty="0" err="1">
                <a:latin typeface="NTFPreCursive" panose="03000400000000000000" pitchFamily="66" charset="0"/>
              </a:rPr>
              <a:t>Goochey’s</a:t>
            </a:r>
            <a:r>
              <a:rPr lang="en-GB" sz="3600" dirty="0">
                <a:latin typeface="NTFPreCursive" panose="03000400000000000000" pitchFamily="66" charset="0"/>
              </a:rPr>
              <a:t> house. The </a:t>
            </a:r>
            <a:r>
              <a:rPr lang="en-GB" sz="3600" dirty="0" err="1">
                <a:latin typeface="NTFPreCursive" panose="03000400000000000000" pitchFamily="66" charset="0"/>
              </a:rPr>
              <a:t>Goochey’s</a:t>
            </a:r>
            <a:r>
              <a:rPr lang="en-GB" sz="3600" dirty="0">
                <a:latin typeface="NTFPreCursive" panose="03000400000000000000" pitchFamily="66" charset="0"/>
              </a:rPr>
              <a:t> had a greengrocers shop in the middle of the High Street, and the family lived above the shop.</a:t>
            </a:r>
          </a:p>
          <a:p>
            <a:endParaRPr lang="en-GB" sz="32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83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village maps squares">
            <a:extLst>
              <a:ext uri="{FF2B5EF4-FFF2-40B4-BE49-F238E27FC236}">
                <a16:creationId xmlns:a16="http://schemas.microsoft.com/office/drawing/2014/main" xmlns="" id="{3F4B12B3-FEF0-422C-A682-0E41F65D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7219" y="2165882"/>
            <a:ext cx="3082172" cy="41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08A1-C7FA-49CF-B0EA-F8C4C4A5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TFPreCursivefk" panose="03000400000000000000" pitchFamily="66" charset="0"/>
              </a:rPr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EBF70-ECE8-4661-9E97-D66A9EA0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32" y="111861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dirty="0">
                <a:latin typeface="NTFPreCursivefk" panose="03000400000000000000" pitchFamily="66" charset="0"/>
              </a:rPr>
              <a:t>Can you measure the length of the buildings in the village that Sophie lives in?</a:t>
            </a:r>
          </a:p>
          <a:p>
            <a:pPr marL="0" indent="0">
              <a:buNone/>
            </a:pPr>
            <a:endParaRPr lang="en-GB" sz="4400" dirty="0">
              <a:latin typeface="NTFPreCursivefk" panose="03000400000000000000" pitchFamily="66" charset="0"/>
            </a:endParaRPr>
          </a:p>
          <a:p>
            <a:pPr marL="0" indent="0">
              <a:buNone/>
            </a:pPr>
            <a:r>
              <a:rPr lang="en-GB" sz="4400" dirty="0">
                <a:latin typeface="NTFPreCursivefk" panose="03000400000000000000" pitchFamily="66" charset="0"/>
              </a:rPr>
              <a:t>Challenge: </a:t>
            </a:r>
          </a:p>
          <a:p>
            <a:pPr marL="0" indent="0">
              <a:buNone/>
            </a:pPr>
            <a:r>
              <a:rPr lang="en-GB" sz="4400" dirty="0">
                <a:latin typeface="NTFPreCursivefk" panose="03000400000000000000" pitchFamily="66" charset="0"/>
              </a:rPr>
              <a:t>Can you create your own map of an</a:t>
            </a:r>
          </a:p>
          <a:p>
            <a:pPr marL="0" indent="0">
              <a:buNone/>
            </a:pPr>
            <a:r>
              <a:rPr lang="en-GB" sz="4400" dirty="0">
                <a:latin typeface="NTFPreCursivefk" panose="03000400000000000000" pitchFamily="66" charset="0"/>
              </a:rPr>
              <a:t>imaginary village using a cm ruler?</a:t>
            </a:r>
          </a:p>
          <a:p>
            <a:pPr marL="0" indent="0">
              <a:buNone/>
            </a:pPr>
            <a:r>
              <a:rPr lang="en-GB" sz="4400" dirty="0">
                <a:latin typeface="NTFPreCursivefk" panose="03000400000000000000" pitchFamily="66" charset="0"/>
              </a:rPr>
              <a:t>Try to draw different lengths. </a:t>
            </a:r>
          </a:p>
        </p:txBody>
      </p:sp>
    </p:spTree>
    <p:extLst>
      <p:ext uri="{BB962C8B-B14F-4D97-AF65-F5344CB8AC3E}">
        <p14:creationId xmlns:p14="http://schemas.microsoft.com/office/powerpoint/2010/main" xmlns="" val="16474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245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Length and Height</vt:lpstr>
      <vt:lpstr>Slide 2</vt:lpstr>
      <vt:lpstr>Slide 3</vt:lpstr>
      <vt:lpstr>Slide 4</vt:lpstr>
      <vt:lpstr>Slide 5</vt:lpstr>
      <vt:lpstr>Our class text for 2 weeks: The BFG</vt:lpstr>
      <vt:lpstr>Your Task: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Length and Height</dc:title>
  <dc:creator>rebecca palmer</dc:creator>
  <cp:lastModifiedBy>Sue</cp:lastModifiedBy>
  <cp:revision>9</cp:revision>
  <dcterms:created xsi:type="dcterms:W3CDTF">2021-02-17T10:46:42Z</dcterms:created>
  <dcterms:modified xsi:type="dcterms:W3CDTF">2021-02-20T10:46:49Z</dcterms:modified>
</cp:coreProperties>
</file>