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6793-EB49-4199-A507-0CAC70E55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207E43-6B88-4C95-9BFC-BE4096F1F6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6E23A-9284-4C6C-8616-E70F5AE52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5F516-FF1B-4A08-B905-F9CCB57C5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B899E-4727-4126-97DD-E6646F1B9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00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F422A-3DA4-4658-BCAE-F21095300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9A5590-CDE2-4003-86BA-E8676203B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E689D-3FEB-4FFB-A3F6-70657E4B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CAF70-20DB-4569-97A4-4B0A0749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B876E3-1792-45C2-BCC7-801AB0B1F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438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C8752-2565-4234-92FE-7DF868F3F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98E65F-872C-4746-98BE-1CCE56A5CF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8297A-AFFF-44D8-B144-B7005E03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4E720-9558-4088-B8EB-D5CEA948F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5BD381-5F2F-4E8B-A939-AC44B70A6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233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9E1B4-EFA8-415E-893F-684C4826F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C7B0C-1339-47A0-B87B-AFCAB1FAB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C8015-29CD-4283-8C7B-055C8956D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294639-4C20-473A-9EAD-5313A03B0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39660-CB93-41A2-A438-F25A6F74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21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F5D97-F815-47D2-8370-5974D02D7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E78B70-8FDE-4934-8CFC-97E30312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5D828D-A39C-4161-9771-DB7C6C3B4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E8C21-C128-46E9-BBAE-4CEC8A935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0DC14-04C9-444F-8DAE-F54A5E4E9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674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A297-0C3E-411D-BF6C-1B265D917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D6009-FAC2-4B4E-A90C-DF93DD296E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A00E64-2CE3-455A-9B98-29EBDEF549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7A843A-086B-426F-B02B-2B79A4223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73D5C6-EC2B-4EBA-8CC0-95BE6E469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29B68-7DF7-407A-B729-F6342C6AB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65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7BB28-89CC-4AD2-8C31-D72CFDC69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22614-BFCA-48B9-891C-0A273FF5F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15A2DA-C739-4031-A04F-C9FEEAD513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36F734-6A85-46F2-B98E-2FBD68EAE9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AFE157-E1A1-441E-AD40-2609078EE9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23B476C-5F3E-41D1-9590-001158B4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B49F16-2B1D-44E6-88EB-643A1D06A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29D44B-9421-49EB-B7CE-1645EF4AB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74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5B222-1C9D-4840-869D-FC8DE8D7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BD9F97-7384-4BA6-BB62-D1A31833A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1B5781-B652-41DD-A963-83547908A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6AD02-A736-4724-8BE0-CDC89723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66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40FDDA-28C7-4F58-B640-FD2D94371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D6DFB-C714-44D5-81C8-6DDFD7CBE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0DD18E-5EA9-463D-AEB8-4A792A3B7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4495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86145-35C6-4C98-96BE-EB21FD75B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8D60D-26A6-453C-83BE-949BECFD59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EFD1EA-1FAE-44BA-8914-0B719F15AA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D5D72D-26C8-4AA2-9C32-BB8231D50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344C16-623C-4F23-AC47-5BD7C9785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1E6458-37AC-49B1-927D-250AF3AD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571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D17770-0531-4B17-BC78-1595CEC1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3E7D45-41C8-4967-9F40-2299E63EE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74A4DD-4B5B-4BFB-9BCF-08CEB122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50FE0-E0AB-49C2-948C-E23739046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B35C2-2511-43D6-B189-19DC56E8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83CEA-F7DD-488B-9D3C-20CA97C3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240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212FDF-6011-4098-81A7-4C7754572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1290A-C08C-460C-8DC8-34BBF75A8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4A400-626D-46C7-993C-2380906174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40D7A2-E8A9-4CED-8D8A-CA661EB91FB5}" type="datetimeFigureOut">
              <a:rPr lang="en-GB" smtClean="0"/>
              <a:t>30/01/2021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32A51-1D37-4F33-BF33-9FAAD452A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AA46C-3DDD-48D6-B04F-6DF9DAE8C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AECF-6F6C-41F8-9D0C-4216C7E39F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240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D7A23-0F9A-4589-AEFF-827554DDD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6600" dirty="0">
                <a:latin typeface="NTFPreCursive" panose="03000400000000000000" pitchFamily="66" charset="0"/>
              </a:rPr>
              <a:t>LO: I can explore, make and recognise equal and unequal parts.</a:t>
            </a:r>
          </a:p>
        </p:txBody>
      </p:sp>
    </p:spTree>
    <p:extLst>
      <p:ext uri="{BB962C8B-B14F-4D97-AF65-F5344CB8AC3E}">
        <p14:creationId xmlns:p14="http://schemas.microsoft.com/office/powerpoint/2010/main" val="983132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19452F-9847-4A04-8308-2F7B1AFB5A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608436"/>
              </p:ext>
            </p:extLst>
          </p:nvPr>
        </p:nvGraphicFramePr>
        <p:xfrm>
          <a:off x="955345" y="354215"/>
          <a:ext cx="10008025" cy="599002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47742">
                  <a:extLst>
                    <a:ext uri="{9D8B030D-6E8A-4147-A177-3AD203B41FA5}">
                      <a16:colId xmlns:a16="http://schemas.microsoft.com/office/drawing/2014/main" val="3862267694"/>
                    </a:ext>
                  </a:extLst>
                </a:gridCol>
                <a:gridCol w="482409">
                  <a:extLst>
                    <a:ext uri="{9D8B030D-6E8A-4147-A177-3AD203B41FA5}">
                      <a16:colId xmlns:a16="http://schemas.microsoft.com/office/drawing/2014/main" val="3430632819"/>
                    </a:ext>
                  </a:extLst>
                </a:gridCol>
                <a:gridCol w="1204011">
                  <a:extLst>
                    <a:ext uri="{9D8B030D-6E8A-4147-A177-3AD203B41FA5}">
                      <a16:colId xmlns:a16="http://schemas.microsoft.com/office/drawing/2014/main" val="4033491032"/>
                    </a:ext>
                  </a:extLst>
                </a:gridCol>
                <a:gridCol w="603015">
                  <a:extLst>
                    <a:ext uri="{9D8B030D-6E8A-4147-A177-3AD203B41FA5}">
                      <a16:colId xmlns:a16="http://schemas.microsoft.com/office/drawing/2014/main" val="2418403815"/>
                    </a:ext>
                  </a:extLst>
                </a:gridCol>
                <a:gridCol w="482409">
                  <a:extLst>
                    <a:ext uri="{9D8B030D-6E8A-4147-A177-3AD203B41FA5}">
                      <a16:colId xmlns:a16="http://schemas.microsoft.com/office/drawing/2014/main" val="2854649430"/>
                    </a:ext>
                  </a:extLst>
                </a:gridCol>
                <a:gridCol w="1206030">
                  <a:extLst>
                    <a:ext uri="{9D8B030D-6E8A-4147-A177-3AD203B41FA5}">
                      <a16:colId xmlns:a16="http://schemas.microsoft.com/office/drawing/2014/main" val="819790210"/>
                    </a:ext>
                  </a:extLst>
                </a:gridCol>
                <a:gridCol w="482409">
                  <a:extLst>
                    <a:ext uri="{9D8B030D-6E8A-4147-A177-3AD203B41FA5}">
                      <a16:colId xmlns:a16="http://schemas.microsoft.com/office/drawing/2014/main" val="4142490276"/>
                    </a:ext>
                  </a:extLst>
                </a:gridCol>
              </a:tblGrid>
              <a:tr h="1029948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100584" marR="10058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Unequal</a:t>
                      </a:r>
                    </a:p>
                  </a:txBody>
                  <a:tcPr marL="100584" marR="10058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47410"/>
                  </a:ext>
                </a:extLst>
              </a:tr>
              <a:tr h="1056482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351"/>
                  </a:ext>
                </a:extLst>
              </a:tr>
              <a:tr h="895314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017184"/>
                  </a:ext>
                </a:extLst>
              </a:tr>
              <a:tr h="1056482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756137"/>
                  </a:ext>
                </a:extLst>
              </a:tr>
              <a:tr h="895314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09697"/>
                  </a:ext>
                </a:extLst>
              </a:tr>
              <a:tr h="1056482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484647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D86B767-854A-4DAD-B56D-03BA2C25AA4F}"/>
              </a:ext>
            </a:extLst>
          </p:cNvPr>
          <p:cNvSpPr/>
          <p:nvPr/>
        </p:nvSpPr>
        <p:spPr>
          <a:xfrm>
            <a:off x="2248020" y="1343902"/>
            <a:ext cx="4077365" cy="1465285"/>
          </a:xfrm>
          <a:prstGeom prst="rect">
            <a:avLst/>
          </a:prstGeom>
          <a:solidFill>
            <a:srgbClr val="99FFCC"/>
          </a:solidFill>
          <a:ln w="19050">
            <a:solidFill>
              <a:srgbClr val="00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2164C07-F606-4885-9BCA-3EB941F7E9CC}"/>
              </a:ext>
            </a:extLst>
          </p:cNvPr>
          <p:cNvCxnSpPr/>
          <p:nvPr/>
        </p:nvCxnSpPr>
        <p:spPr>
          <a:xfrm flipH="1">
            <a:off x="2111604" y="1343902"/>
            <a:ext cx="4289196" cy="1465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D68350D-C4BF-48E1-91F3-4B3D2642E8E9}"/>
              </a:ext>
            </a:extLst>
          </p:cNvPr>
          <p:cNvSpPr/>
          <p:nvPr/>
        </p:nvSpPr>
        <p:spPr>
          <a:xfrm>
            <a:off x="3179567" y="4986711"/>
            <a:ext cx="1877906" cy="1616176"/>
          </a:xfrm>
          <a:prstGeom prst="triangle">
            <a:avLst/>
          </a:prstGeom>
          <a:solidFill>
            <a:srgbClr val="CC99FF"/>
          </a:solidFill>
          <a:ln w="19050">
            <a:solidFill>
              <a:srgbClr val="99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219448-AA7F-40C4-BF26-E8A28CD3AFF0}"/>
              </a:ext>
            </a:extLst>
          </p:cNvPr>
          <p:cNvCxnSpPr>
            <a:cxnSpLocks/>
          </p:cNvCxnSpPr>
          <p:nvPr/>
        </p:nvCxnSpPr>
        <p:spPr>
          <a:xfrm>
            <a:off x="2966630" y="5288441"/>
            <a:ext cx="2246393" cy="105579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9C990B-562D-4499-9106-7861602999FF}"/>
              </a:ext>
            </a:extLst>
          </p:cNvPr>
          <p:cNvCxnSpPr>
            <a:cxnSpLocks/>
          </p:cNvCxnSpPr>
          <p:nvPr/>
        </p:nvCxnSpPr>
        <p:spPr>
          <a:xfrm>
            <a:off x="2751385" y="6194985"/>
            <a:ext cx="2461638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2040138B-8264-459A-BB21-69763A2619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84" t="72714" r="37139" b="16151"/>
          <a:stretch/>
        </p:blipFill>
        <p:spPr>
          <a:xfrm>
            <a:off x="3194691" y="2983443"/>
            <a:ext cx="2329415" cy="1925506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7B142634-CB1A-4BEB-B8C1-89F17E156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2958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NTFPreCursive" panose="03000400000000000000" pitchFamily="66" charset="0"/>
              </a:rPr>
              <a:t>Shapes: </a:t>
            </a:r>
            <a:r>
              <a:rPr lang="en-GB" sz="5400" dirty="0">
                <a:latin typeface="NTFPreCursive" panose="03000400000000000000" pitchFamily="66" charset="0"/>
              </a:rPr>
              <a:t>Equal or Unequal?</a:t>
            </a:r>
          </a:p>
        </p:txBody>
      </p:sp>
    </p:spTree>
    <p:extLst>
      <p:ext uri="{BB962C8B-B14F-4D97-AF65-F5344CB8AC3E}">
        <p14:creationId xmlns:p14="http://schemas.microsoft.com/office/powerpoint/2010/main" val="343536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D046B-E186-45CB-9668-C615F8EDD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575062" y="-22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NTFPreCursive" panose="03000400000000000000" pitchFamily="66" charset="0"/>
              </a:rPr>
              <a:t>Lengths: </a:t>
            </a:r>
            <a:r>
              <a:rPr lang="en-GB" sz="5400" dirty="0">
                <a:latin typeface="NTFPreCursive" panose="03000400000000000000" pitchFamily="66" charset="0"/>
              </a:rPr>
              <a:t>Equal or Unequal?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44FC2DC-F4A3-45E0-88AA-19BE9BF65E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597773"/>
              </p:ext>
            </p:extLst>
          </p:nvPr>
        </p:nvGraphicFramePr>
        <p:xfrm>
          <a:off x="1196420" y="1159660"/>
          <a:ext cx="9615338" cy="53874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30063">
                  <a:extLst>
                    <a:ext uri="{9D8B030D-6E8A-4147-A177-3AD203B41FA5}">
                      <a16:colId xmlns:a16="http://schemas.microsoft.com/office/drawing/2014/main" val="3862267694"/>
                    </a:ext>
                  </a:extLst>
                </a:gridCol>
                <a:gridCol w="463481">
                  <a:extLst>
                    <a:ext uri="{9D8B030D-6E8A-4147-A177-3AD203B41FA5}">
                      <a16:colId xmlns:a16="http://schemas.microsoft.com/office/drawing/2014/main" val="3430632819"/>
                    </a:ext>
                  </a:extLst>
                </a:gridCol>
                <a:gridCol w="1156769">
                  <a:extLst>
                    <a:ext uri="{9D8B030D-6E8A-4147-A177-3AD203B41FA5}">
                      <a16:colId xmlns:a16="http://schemas.microsoft.com/office/drawing/2014/main" val="4033491032"/>
                    </a:ext>
                  </a:extLst>
                </a:gridCol>
                <a:gridCol w="579354">
                  <a:extLst>
                    <a:ext uri="{9D8B030D-6E8A-4147-A177-3AD203B41FA5}">
                      <a16:colId xmlns:a16="http://schemas.microsoft.com/office/drawing/2014/main" val="2418403815"/>
                    </a:ext>
                  </a:extLst>
                </a:gridCol>
                <a:gridCol w="463481">
                  <a:extLst>
                    <a:ext uri="{9D8B030D-6E8A-4147-A177-3AD203B41FA5}">
                      <a16:colId xmlns:a16="http://schemas.microsoft.com/office/drawing/2014/main" val="2854649430"/>
                    </a:ext>
                  </a:extLst>
                </a:gridCol>
                <a:gridCol w="1158709">
                  <a:extLst>
                    <a:ext uri="{9D8B030D-6E8A-4147-A177-3AD203B41FA5}">
                      <a16:colId xmlns:a16="http://schemas.microsoft.com/office/drawing/2014/main" val="819790210"/>
                    </a:ext>
                  </a:extLst>
                </a:gridCol>
                <a:gridCol w="463481">
                  <a:extLst>
                    <a:ext uri="{9D8B030D-6E8A-4147-A177-3AD203B41FA5}">
                      <a16:colId xmlns:a16="http://schemas.microsoft.com/office/drawing/2014/main" val="4142490276"/>
                    </a:ext>
                  </a:extLst>
                </a:gridCol>
              </a:tblGrid>
              <a:tr h="926334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Equal</a:t>
                      </a:r>
                    </a:p>
                  </a:txBody>
                  <a:tcPr marL="100584" marR="10058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Unequal</a:t>
                      </a:r>
                    </a:p>
                  </a:txBody>
                  <a:tcPr marL="100584" marR="100584" marT="41564" marB="41564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b="1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b="1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0647410"/>
                  </a:ext>
                </a:extLst>
              </a:tr>
              <a:tr h="950199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A.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73507351"/>
                  </a:ext>
                </a:extLst>
              </a:tr>
              <a:tr h="805244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9017184"/>
                  </a:ext>
                </a:extLst>
              </a:tr>
              <a:tr h="950199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B.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81756137"/>
                  </a:ext>
                </a:extLst>
              </a:tr>
              <a:tr h="805244">
                <a:tc>
                  <a:txBody>
                    <a:bodyPr/>
                    <a:lstStyle/>
                    <a:p>
                      <a:endParaRPr lang="en-US" sz="19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09697"/>
                  </a:ext>
                </a:extLst>
              </a:tr>
              <a:tr h="950199">
                <a:tc>
                  <a:txBody>
                    <a:bodyPr/>
                    <a:lstStyle/>
                    <a:p>
                      <a:r>
                        <a:rPr lang="en-US" sz="1900" b="1" dirty="0">
                          <a:latin typeface="Century Gothic" panose="020B0502020202020204" pitchFamily="34" charset="0"/>
                        </a:rPr>
                        <a:t>C.</a:t>
                      </a:r>
                    </a:p>
                  </a:txBody>
                  <a:tcPr marL="196010" marR="196010" marT="80995" marB="80995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/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196010" marR="196010" marT="80995" marB="80995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2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3484647"/>
                  </a:ext>
                </a:extLst>
              </a:tr>
            </a:tbl>
          </a:graphicData>
        </a:graphic>
      </p:graphicFrame>
      <p:pic>
        <p:nvPicPr>
          <p:cNvPr id="1028" name="Picture 4" descr="Measuring Centimetres Using a Ruler - Maths with Mum">
            <a:extLst>
              <a:ext uri="{FF2B5EF4-FFF2-40B4-BE49-F238E27FC236}">
                <a16:creationId xmlns:a16="http://schemas.microsoft.com/office/drawing/2014/main" id="{CB34020D-05EF-48D1-938B-AFB54182E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41771" r="13979" b="23394"/>
          <a:stretch/>
        </p:blipFill>
        <p:spPr bwMode="auto">
          <a:xfrm>
            <a:off x="1989056" y="2041327"/>
            <a:ext cx="4213782" cy="6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Measuring Centimetres Using a Ruler - Maths with Mum">
            <a:extLst>
              <a:ext uri="{FF2B5EF4-FFF2-40B4-BE49-F238E27FC236}">
                <a16:creationId xmlns:a16="http://schemas.microsoft.com/office/drawing/2014/main" id="{EF273E3E-7ABC-4A3E-9BB1-BBEAFE01E6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1" t="41771" r="13979" b="23394"/>
          <a:stretch/>
        </p:blipFill>
        <p:spPr bwMode="auto">
          <a:xfrm>
            <a:off x="1989056" y="2715387"/>
            <a:ext cx="4213782" cy="64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90BE1F0-56D8-407A-A3D0-2D745941969F}"/>
              </a:ext>
            </a:extLst>
          </p:cNvPr>
          <p:cNvSpPr/>
          <p:nvPr/>
        </p:nvSpPr>
        <p:spPr>
          <a:xfrm>
            <a:off x="3478491" y="3793437"/>
            <a:ext cx="1291472" cy="11556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C01EF00-2407-4D18-84B9-1AF535110A29}"/>
              </a:ext>
            </a:extLst>
          </p:cNvPr>
          <p:cNvCxnSpPr/>
          <p:nvPr/>
        </p:nvCxnSpPr>
        <p:spPr>
          <a:xfrm flipV="1">
            <a:off x="3252247" y="3853369"/>
            <a:ext cx="0" cy="106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591CAB9-A554-4AD9-A7C7-A29383637AF2}"/>
              </a:ext>
            </a:extLst>
          </p:cNvPr>
          <p:cNvCxnSpPr/>
          <p:nvPr/>
        </p:nvCxnSpPr>
        <p:spPr>
          <a:xfrm flipV="1">
            <a:off x="4969497" y="3881649"/>
            <a:ext cx="0" cy="1067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BD8393B-548A-45F4-A599-DAE01536EB48}"/>
              </a:ext>
            </a:extLst>
          </p:cNvPr>
          <p:cNvCxnSpPr>
            <a:cxnSpLocks/>
          </p:cNvCxnSpPr>
          <p:nvPr/>
        </p:nvCxnSpPr>
        <p:spPr>
          <a:xfrm flipH="1" flipV="1">
            <a:off x="3597112" y="3607798"/>
            <a:ext cx="99767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C4DA129-98DF-4A20-B717-A91F3F160D92}"/>
              </a:ext>
            </a:extLst>
          </p:cNvPr>
          <p:cNvCxnSpPr>
            <a:cxnSpLocks/>
          </p:cNvCxnSpPr>
          <p:nvPr/>
        </p:nvCxnSpPr>
        <p:spPr>
          <a:xfrm flipH="1" flipV="1">
            <a:off x="3611252" y="5055151"/>
            <a:ext cx="102595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B88AE07C-8E85-442B-A75D-4E0FEBB8CADF}"/>
              </a:ext>
            </a:extLst>
          </p:cNvPr>
          <p:cNvSpPr/>
          <p:nvPr/>
        </p:nvSpPr>
        <p:spPr>
          <a:xfrm>
            <a:off x="3345729" y="5276845"/>
            <a:ext cx="1291473" cy="1313980"/>
          </a:xfrm>
          <a:prstGeom prst="triangl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4F07D15-1D51-4FFB-8533-922BFC35F392}"/>
              </a:ext>
            </a:extLst>
          </p:cNvPr>
          <p:cNvCxnSpPr>
            <a:cxnSpLocks/>
          </p:cNvCxnSpPr>
          <p:nvPr/>
        </p:nvCxnSpPr>
        <p:spPr>
          <a:xfrm>
            <a:off x="4124227" y="5276845"/>
            <a:ext cx="645736" cy="12702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94D88502-A059-494F-9DFC-6967D40D1EDD}"/>
              </a:ext>
            </a:extLst>
          </p:cNvPr>
          <p:cNvCxnSpPr>
            <a:cxnSpLocks/>
          </p:cNvCxnSpPr>
          <p:nvPr/>
        </p:nvCxnSpPr>
        <p:spPr>
          <a:xfrm flipV="1">
            <a:off x="3132841" y="5276845"/>
            <a:ext cx="675588" cy="1313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F47DA7B7-17A0-49C1-BAA7-E9C07D05F6FA}"/>
              </a:ext>
            </a:extLst>
          </p:cNvPr>
          <p:cNvCxnSpPr>
            <a:cxnSpLocks/>
          </p:cNvCxnSpPr>
          <p:nvPr/>
        </p:nvCxnSpPr>
        <p:spPr>
          <a:xfrm flipH="1">
            <a:off x="3450602" y="6727759"/>
            <a:ext cx="10817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6431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C7047E-239C-42A9-80A9-2BCF446F34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77" t="35601" r="27552" b="30997"/>
          <a:stretch/>
        </p:blipFill>
        <p:spPr>
          <a:xfrm>
            <a:off x="757286" y="1314400"/>
            <a:ext cx="4521723" cy="2436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079CA7-A2BD-460E-9E04-146F359637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217" t="55810" r="56933" b="20687"/>
          <a:stretch/>
        </p:blipFill>
        <p:spPr>
          <a:xfrm>
            <a:off x="7568153" y="1238027"/>
            <a:ext cx="3403076" cy="28384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CEBA34B-1FA4-4148-A16F-6C8C0582EB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69" t="57654" r="53866" b="24261"/>
          <a:stretch/>
        </p:blipFill>
        <p:spPr>
          <a:xfrm>
            <a:off x="2922309" y="3953906"/>
            <a:ext cx="5740924" cy="263483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812E289-DD05-4E06-BEBA-DE3349B30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569" y="-8753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rgbClr val="FF0000"/>
                </a:solidFill>
                <a:latin typeface="NTFPreCursive" panose="03000400000000000000" pitchFamily="66" charset="0"/>
              </a:rPr>
              <a:t>Objects/ Quantities: </a:t>
            </a:r>
            <a:r>
              <a:rPr lang="en-GB" sz="5400" dirty="0">
                <a:latin typeface="NTFPreCursive" panose="03000400000000000000" pitchFamily="66" charset="0"/>
              </a:rPr>
              <a:t>Equal or Unequal?</a:t>
            </a:r>
          </a:p>
        </p:txBody>
      </p:sp>
    </p:spTree>
    <p:extLst>
      <p:ext uri="{BB962C8B-B14F-4D97-AF65-F5344CB8AC3E}">
        <p14:creationId xmlns:p14="http://schemas.microsoft.com/office/powerpoint/2010/main" val="964392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19E4D54-62C9-4AA3-9517-625AE42408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724704"/>
              </p:ext>
            </p:extLst>
          </p:nvPr>
        </p:nvGraphicFramePr>
        <p:xfrm>
          <a:off x="-1" y="0"/>
          <a:ext cx="5863473" cy="356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31">
                  <a:extLst>
                    <a:ext uri="{9D8B030D-6E8A-4147-A177-3AD203B41FA5}">
                      <a16:colId xmlns:a16="http://schemas.microsoft.com/office/drawing/2014/main" val="25033267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4233083424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99331683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01171660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90626741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972689859"/>
                    </a:ext>
                  </a:extLst>
                </a:gridCol>
                <a:gridCol w="569382">
                  <a:extLst>
                    <a:ext uri="{9D8B030D-6E8A-4147-A177-3AD203B41FA5}">
                      <a16:colId xmlns:a16="http://schemas.microsoft.com/office/drawing/2014/main" val="3630790596"/>
                    </a:ext>
                  </a:extLst>
                </a:gridCol>
                <a:gridCol w="620280">
                  <a:extLst>
                    <a:ext uri="{9D8B030D-6E8A-4147-A177-3AD203B41FA5}">
                      <a16:colId xmlns:a16="http://schemas.microsoft.com/office/drawing/2014/main" val="2430288570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283489533"/>
                    </a:ext>
                  </a:extLst>
                </a:gridCol>
                <a:gridCol w="509994">
                  <a:extLst>
                    <a:ext uri="{9D8B030D-6E8A-4147-A177-3AD203B41FA5}">
                      <a16:colId xmlns:a16="http://schemas.microsoft.com/office/drawing/2014/main" val="2077980171"/>
                    </a:ext>
                  </a:extLst>
                </a:gridCol>
              </a:tblGrid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7459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66374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514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5957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93801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29791"/>
                  </a:ext>
                </a:extLst>
              </a:tr>
            </a:tbl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DA24FC6C-B1EF-4C8E-BC2D-D824E2D525C7}"/>
              </a:ext>
            </a:extLst>
          </p:cNvPr>
          <p:cNvSpPr>
            <a:spLocks noChangeAspect="1"/>
          </p:cNvSpPr>
          <p:nvPr/>
        </p:nvSpPr>
        <p:spPr>
          <a:xfrm>
            <a:off x="560283" y="574761"/>
            <a:ext cx="1802480" cy="180229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7FAFAA-8074-47D4-B7D8-EF46E72A16F6}"/>
              </a:ext>
            </a:extLst>
          </p:cNvPr>
          <p:cNvSpPr/>
          <p:nvPr/>
        </p:nvSpPr>
        <p:spPr>
          <a:xfrm>
            <a:off x="2974154" y="574761"/>
            <a:ext cx="1802480" cy="23856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B3F532-B223-4A6B-B798-D41F8644A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5450722"/>
              </p:ext>
            </p:extLst>
          </p:nvPr>
        </p:nvGraphicFramePr>
        <p:xfrm>
          <a:off x="6286109" y="0"/>
          <a:ext cx="5863473" cy="356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31">
                  <a:extLst>
                    <a:ext uri="{9D8B030D-6E8A-4147-A177-3AD203B41FA5}">
                      <a16:colId xmlns:a16="http://schemas.microsoft.com/office/drawing/2014/main" val="25033267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4233083424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99331683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01171660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90626741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9726898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630790596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430288570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283489533"/>
                    </a:ext>
                  </a:extLst>
                </a:gridCol>
                <a:gridCol w="509994">
                  <a:extLst>
                    <a:ext uri="{9D8B030D-6E8A-4147-A177-3AD203B41FA5}">
                      <a16:colId xmlns:a16="http://schemas.microsoft.com/office/drawing/2014/main" val="2077980171"/>
                    </a:ext>
                  </a:extLst>
                </a:gridCol>
              </a:tblGrid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7459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66374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514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5957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93801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29791"/>
                  </a:ext>
                </a:extLst>
              </a:tr>
            </a:tbl>
          </a:graphicData>
        </a:graphic>
      </p:graphicFrame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7CFA6CF7-01FB-48A3-B47C-42E84A831443}"/>
              </a:ext>
            </a:extLst>
          </p:cNvPr>
          <p:cNvSpPr/>
          <p:nvPr/>
        </p:nvSpPr>
        <p:spPr>
          <a:xfrm>
            <a:off x="6827747" y="509064"/>
            <a:ext cx="1820943" cy="2385670"/>
          </a:xfrm>
          <a:prstGeom prst="triangl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C298B54-F22E-4FAE-962B-F0C96157B232}"/>
              </a:ext>
            </a:extLst>
          </p:cNvPr>
          <p:cNvSpPr/>
          <p:nvPr/>
        </p:nvSpPr>
        <p:spPr>
          <a:xfrm>
            <a:off x="9247695" y="574760"/>
            <a:ext cx="1820943" cy="18022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CF1B8B16-0F60-4061-8695-200C9260F1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006812"/>
              </p:ext>
            </p:extLst>
          </p:nvPr>
        </p:nvGraphicFramePr>
        <p:xfrm>
          <a:off x="-2" y="2960430"/>
          <a:ext cx="5863473" cy="35353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31">
                  <a:extLst>
                    <a:ext uri="{9D8B030D-6E8A-4147-A177-3AD203B41FA5}">
                      <a16:colId xmlns:a16="http://schemas.microsoft.com/office/drawing/2014/main" val="25033267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4233083424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99331683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01171660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90626741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972689859"/>
                    </a:ext>
                  </a:extLst>
                </a:gridCol>
                <a:gridCol w="569382">
                  <a:extLst>
                    <a:ext uri="{9D8B030D-6E8A-4147-A177-3AD203B41FA5}">
                      <a16:colId xmlns:a16="http://schemas.microsoft.com/office/drawing/2014/main" val="3630790596"/>
                    </a:ext>
                  </a:extLst>
                </a:gridCol>
                <a:gridCol w="620280">
                  <a:extLst>
                    <a:ext uri="{9D8B030D-6E8A-4147-A177-3AD203B41FA5}">
                      <a16:colId xmlns:a16="http://schemas.microsoft.com/office/drawing/2014/main" val="2430288570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283489533"/>
                    </a:ext>
                  </a:extLst>
                </a:gridCol>
                <a:gridCol w="509994">
                  <a:extLst>
                    <a:ext uri="{9D8B030D-6E8A-4147-A177-3AD203B41FA5}">
                      <a16:colId xmlns:a16="http://schemas.microsoft.com/office/drawing/2014/main" val="2077980171"/>
                    </a:ext>
                  </a:extLst>
                </a:gridCol>
              </a:tblGrid>
              <a:tr h="566835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7459"/>
                  </a:ext>
                </a:extLst>
              </a:tr>
              <a:tr h="566835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66374"/>
                  </a:ext>
                </a:extLst>
              </a:tr>
              <a:tr h="566835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5145"/>
                  </a:ext>
                </a:extLst>
              </a:tr>
              <a:tr h="566835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59575"/>
                  </a:ext>
                </a:extLst>
              </a:tr>
              <a:tr h="566835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93801"/>
                  </a:ext>
                </a:extLst>
              </a:tr>
              <a:tr h="566835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29791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7327DE6D-45BC-4391-B906-116423CC8F05}"/>
              </a:ext>
            </a:extLst>
          </p:cNvPr>
          <p:cNvSpPr>
            <a:spLocks noChangeAspect="1"/>
          </p:cNvSpPr>
          <p:nvPr/>
        </p:nvSpPr>
        <p:spPr>
          <a:xfrm>
            <a:off x="560283" y="4158782"/>
            <a:ext cx="1802480" cy="180229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8AA4C1-25BD-43E6-BBC8-1579868B1D33}"/>
              </a:ext>
            </a:extLst>
          </p:cNvPr>
          <p:cNvSpPr/>
          <p:nvPr/>
        </p:nvSpPr>
        <p:spPr>
          <a:xfrm>
            <a:off x="2974154" y="3581776"/>
            <a:ext cx="1802480" cy="238566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7CCE418-886F-41B5-A0AD-96EC7659B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985125"/>
              </p:ext>
            </p:extLst>
          </p:nvPr>
        </p:nvGraphicFramePr>
        <p:xfrm>
          <a:off x="6286108" y="2932440"/>
          <a:ext cx="5863473" cy="35633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4831">
                  <a:extLst>
                    <a:ext uri="{9D8B030D-6E8A-4147-A177-3AD203B41FA5}">
                      <a16:colId xmlns:a16="http://schemas.microsoft.com/office/drawing/2014/main" val="25033267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4233083424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99331683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01171660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190626741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972689859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630790596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2430288570"/>
                    </a:ext>
                  </a:extLst>
                </a:gridCol>
                <a:gridCol w="594831">
                  <a:extLst>
                    <a:ext uri="{9D8B030D-6E8A-4147-A177-3AD203B41FA5}">
                      <a16:colId xmlns:a16="http://schemas.microsoft.com/office/drawing/2014/main" val="3283489533"/>
                    </a:ext>
                  </a:extLst>
                </a:gridCol>
                <a:gridCol w="509994">
                  <a:extLst>
                    <a:ext uri="{9D8B030D-6E8A-4147-A177-3AD203B41FA5}">
                      <a16:colId xmlns:a16="http://schemas.microsoft.com/office/drawing/2014/main" val="2077980171"/>
                    </a:ext>
                  </a:extLst>
                </a:gridCol>
              </a:tblGrid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37459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2166374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7514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659575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1393801"/>
                  </a:ext>
                </a:extLst>
              </a:tr>
              <a:tr h="593889"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900" dirty="0"/>
                    </a:p>
                  </a:txBody>
                  <a:tcPr marL="178191" marR="178191" marT="73632" marB="73632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7429791"/>
                  </a:ext>
                </a:extLst>
              </a:tr>
            </a:tbl>
          </a:graphicData>
        </a:graphic>
      </p:graphicFrame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FF8F322D-02F5-4905-B4C5-0170D011E10B}"/>
              </a:ext>
            </a:extLst>
          </p:cNvPr>
          <p:cNvSpPr/>
          <p:nvPr/>
        </p:nvSpPr>
        <p:spPr>
          <a:xfrm>
            <a:off x="6827747" y="3487823"/>
            <a:ext cx="1820943" cy="2385670"/>
          </a:xfrm>
          <a:prstGeom prst="triangle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05EEBB1-1A88-4B79-A550-27906C5A1AEF}"/>
              </a:ext>
            </a:extLst>
          </p:cNvPr>
          <p:cNvSpPr/>
          <p:nvPr/>
        </p:nvSpPr>
        <p:spPr>
          <a:xfrm>
            <a:off x="9247695" y="4118717"/>
            <a:ext cx="1820943" cy="1802297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4C6AA-FECC-4969-B238-DC61751A80FD}"/>
              </a:ext>
            </a:extLst>
          </p:cNvPr>
          <p:cNvSpPr txBox="1"/>
          <p:nvPr/>
        </p:nvSpPr>
        <p:spPr>
          <a:xfrm>
            <a:off x="216816" y="3082565"/>
            <a:ext cx="52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TFPreCursive" panose="03000400000000000000" pitchFamily="66" charset="0"/>
              </a:rPr>
              <a:t>Split the shapes below into unequal parts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EB97DD-6847-4700-AC7A-082BCAB5E930}"/>
              </a:ext>
            </a:extLst>
          </p:cNvPr>
          <p:cNvSpPr txBox="1"/>
          <p:nvPr/>
        </p:nvSpPr>
        <p:spPr>
          <a:xfrm>
            <a:off x="6474862" y="3108567"/>
            <a:ext cx="52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TFPreCursive" panose="03000400000000000000" pitchFamily="66" charset="0"/>
              </a:rPr>
              <a:t>Split the shapes below into unequal parts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79F415-62BE-430A-BAD3-C4DA732AF6BD}"/>
              </a:ext>
            </a:extLst>
          </p:cNvPr>
          <p:cNvSpPr txBox="1"/>
          <p:nvPr/>
        </p:nvSpPr>
        <p:spPr>
          <a:xfrm>
            <a:off x="230335" y="46432"/>
            <a:ext cx="52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TFPreCursive" panose="03000400000000000000" pitchFamily="66" charset="0"/>
              </a:rPr>
              <a:t>Split the shapes below into equal parts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854BC1-0D63-4CD7-B0A2-9E0F738565C6}"/>
              </a:ext>
            </a:extLst>
          </p:cNvPr>
          <p:cNvSpPr txBox="1"/>
          <p:nvPr/>
        </p:nvSpPr>
        <p:spPr>
          <a:xfrm>
            <a:off x="6474861" y="19377"/>
            <a:ext cx="5213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NTFPreCursive" panose="03000400000000000000" pitchFamily="66" charset="0"/>
              </a:rPr>
              <a:t>Split the shapes below into equal parts </a:t>
            </a:r>
          </a:p>
        </p:txBody>
      </p:sp>
    </p:spTree>
    <p:extLst>
      <p:ext uri="{BB962C8B-B14F-4D97-AF65-F5344CB8AC3E}">
        <p14:creationId xmlns:p14="http://schemas.microsoft.com/office/powerpoint/2010/main" val="2684122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78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Century Gothic</vt:lpstr>
      <vt:lpstr>NTFPreCursive</vt:lpstr>
      <vt:lpstr>Office Theme</vt:lpstr>
      <vt:lpstr>PowerPoint Presentation</vt:lpstr>
      <vt:lpstr>Shapes: Equal or Unequal?</vt:lpstr>
      <vt:lpstr>Lengths: Equal or Unequal?</vt:lpstr>
      <vt:lpstr>Objects/ Quantities: Equal or Unequal?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rebecca palmer</dc:creator>
  <cp:lastModifiedBy>rebecca palmer</cp:lastModifiedBy>
  <cp:revision>5</cp:revision>
  <dcterms:created xsi:type="dcterms:W3CDTF">2021-01-30T11:52:23Z</dcterms:created>
  <dcterms:modified xsi:type="dcterms:W3CDTF">2021-01-30T12:28:04Z</dcterms:modified>
</cp:coreProperties>
</file>