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0" r:id="rId2"/>
    <p:sldId id="258" r:id="rId3"/>
    <p:sldId id="261" r:id="rId4"/>
    <p:sldId id="262" r:id="rId5"/>
    <p:sldId id="263"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4043" autoAdjust="0"/>
  </p:normalViewPr>
  <p:slideViewPr>
    <p:cSldViewPr snapToGrid="0">
      <p:cViewPr varScale="1">
        <p:scale>
          <a:sx n="57" d="100"/>
          <a:sy n="57" d="100"/>
        </p:scale>
        <p:origin x="101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3B75CF-A213-40AE-BCB2-2966330A88DB}" type="datetimeFigureOut">
              <a:rPr lang="en-GB" smtClean="0"/>
              <a:t>17/01/2021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D77274-35B3-4ABF-9B3C-70D20D0264E7}" type="slidenum">
              <a:rPr lang="en-GB" smtClean="0"/>
              <a:t>‹#›</a:t>
            </a:fld>
            <a:endParaRPr lang="en-GB"/>
          </a:p>
        </p:txBody>
      </p:sp>
    </p:spTree>
    <p:extLst>
      <p:ext uri="{BB962C8B-B14F-4D97-AF65-F5344CB8AC3E}">
        <p14:creationId xmlns:p14="http://schemas.microsoft.com/office/powerpoint/2010/main" val="421252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inform readers of what is happening worldwide</a:t>
            </a:r>
          </a:p>
        </p:txBody>
      </p:sp>
      <p:sp>
        <p:nvSpPr>
          <p:cNvPr id="4" name="Slide Number Placeholder 3"/>
          <p:cNvSpPr>
            <a:spLocks noGrp="1"/>
          </p:cNvSpPr>
          <p:nvPr>
            <p:ph type="sldNum" sz="quarter" idx="5"/>
          </p:nvPr>
        </p:nvSpPr>
        <p:spPr/>
        <p:txBody>
          <a:bodyPr/>
          <a:lstStyle/>
          <a:p>
            <a:fld id="{9BD77274-35B3-4ABF-9B3C-70D20D0264E7}" type="slidenum">
              <a:rPr lang="en-GB" smtClean="0"/>
              <a:t>1</a:t>
            </a:fld>
            <a:endParaRPr lang="en-GB"/>
          </a:p>
        </p:txBody>
      </p:sp>
    </p:spTree>
    <p:extLst>
      <p:ext uri="{BB962C8B-B14F-4D97-AF65-F5344CB8AC3E}">
        <p14:creationId xmlns:p14="http://schemas.microsoft.com/office/powerpoint/2010/main" val="3463255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Headline, </a:t>
            </a:r>
          </a:p>
        </p:txBody>
      </p:sp>
      <p:sp>
        <p:nvSpPr>
          <p:cNvPr id="4" name="Slide Number Placeholder 3"/>
          <p:cNvSpPr>
            <a:spLocks noGrp="1"/>
          </p:cNvSpPr>
          <p:nvPr>
            <p:ph type="sldNum" sz="quarter" idx="5"/>
          </p:nvPr>
        </p:nvSpPr>
        <p:spPr/>
        <p:txBody>
          <a:bodyPr/>
          <a:lstStyle/>
          <a:p>
            <a:fld id="{9BD77274-35B3-4ABF-9B3C-70D20D0264E7}" type="slidenum">
              <a:rPr lang="en-GB" smtClean="0"/>
              <a:t>2</a:t>
            </a:fld>
            <a:endParaRPr lang="en-GB"/>
          </a:p>
        </p:txBody>
      </p:sp>
    </p:spTree>
    <p:extLst>
      <p:ext uri="{BB962C8B-B14F-4D97-AF65-F5344CB8AC3E}">
        <p14:creationId xmlns:p14="http://schemas.microsoft.com/office/powerpoint/2010/main" val="2627675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Headline, name of newspaper, pictures with captions, facts about the main events in chronological order, subtitles sometimes, introductory paragraph (covers the 5Ws), third person and past tense, conclusion paragraph to explain what might happen next, paragraphs, comments from interviews and reactions</a:t>
            </a:r>
          </a:p>
          <a:p>
            <a:r>
              <a:rPr lang="en-GB" dirty="0"/>
              <a:t>Past tense- something that has already happened – Can you find any past tense verbs? (Verbs are words used to describe an actions) example: landed</a:t>
            </a:r>
          </a:p>
          <a:p>
            <a:endParaRPr lang="en-GB" dirty="0"/>
          </a:p>
        </p:txBody>
      </p:sp>
      <p:sp>
        <p:nvSpPr>
          <p:cNvPr id="4" name="Slide Number Placeholder 3"/>
          <p:cNvSpPr>
            <a:spLocks noGrp="1"/>
          </p:cNvSpPr>
          <p:nvPr>
            <p:ph type="sldNum" sz="quarter" idx="5"/>
          </p:nvPr>
        </p:nvSpPr>
        <p:spPr/>
        <p:txBody>
          <a:bodyPr/>
          <a:lstStyle/>
          <a:p>
            <a:fld id="{9BD77274-35B3-4ABF-9B3C-70D20D0264E7}" type="slidenum">
              <a:rPr lang="en-GB" smtClean="0"/>
              <a:t>3</a:t>
            </a:fld>
            <a:endParaRPr lang="en-GB"/>
          </a:p>
        </p:txBody>
      </p:sp>
    </p:spTree>
    <p:extLst>
      <p:ext uri="{BB962C8B-B14F-4D97-AF65-F5344CB8AC3E}">
        <p14:creationId xmlns:p14="http://schemas.microsoft.com/office/powerpoint/2010/main" val="3406259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Headline, name of newspaper, pictures with captions, facts about the main events in chronological order, subtitles sometimes, introductory paragraph (covers the 5Ws), third person and past tense, conclusion paragraph to explain what might happen next, paragraphs, interview comments and reactions from people</a:t>
            </a:r>
          </a:p>
        </p:txBody>
      </p:sp>
      <p:sp>
        <p:nvSpPr>
          <p:cNvPr id="4" name="Slide Number Placeholder 3"/>
          <p:cNvSpPr>
            <a:spLocks noGrp="1"/>
          </p:cNvSpPr>
          <p:nvPr>
            <p:ph type="sldNum" sz="quarter" idx="5"/>
          </p:nvPr>
        </p:nvSpPr>
        <p:spPr/>
        <p:txBody>
          <a:bodyPr/>
          <a:lstStyle/>
          <a:p>
            <a:fld id="{9BD77274-35B3-4ABF-9B3C-70D20D0264E7}" type="slidenum">
              <a:rPr lang="en-GB" smtClean="0"/>
              <a:t>6</a:t>
            </a:fld>
            <a:endParaRPr lang="en-GB"/>
          </a:p>
        </p:txBody>
      </p:sp>
    </p:spTree>
    <p:extLst>
      <p:ext uri="{BB962C8B-B14F-4D97-AF65-F5344CB8AC3E}">
        <p14:creationId xmlns:p14="http://schemas.microsoft.com/office/powerpoint/2010/main" val="2034270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143BCC-D622-4AF8-8969-B5ADD6A8DBDF}" type="datetimeFigureOut">
              <a:rPr lang="en-GB" smtClean="0"/>
              <a:t>17/01/2021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CD90D8-8F3F-4765-B4C6-3813B39A2ED5}" type="slidenum">
              <a:rPr lang="en-GB" smtClean="0"/>
              <a:t>‹#›</a:t>
            </a:fld>
            <a:endParaRPr lang="en-GB"/>
          </a:p>
        </p:txBody>
      </p:sp>
    </p:spTree>
    <p:extLst>
      <p:ext uri="{BB962C8B-B14F-4D97-AF65-F5344CB8AC3E}">
        <p14:creationId xmlns:p14="http://schemas.microsoft.com/office/powerpoint/2010/main" val="4120276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43BCC-D622-4AF8-8969-B5ADD6A8DBDF}" type="datetimeFigureOut">
              <a:rPr lang="en-GB" smtClean="0"/>
              <a:t>17/01/2021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CD90D8-8F3F-4765-B4C6-3813B39A2ED5}" type="slidenum">
              <a:rPr lang="en-GB" smtClean="0"/>
              <a:t>‹#›</a:t>
            </a:fld>
            <a:endParaRPr lang="en-GB"/>
          </a:p>
        </p:txBody>
      </p:sp>
    </p:spTree>
    <p:extLst>
      <p:ext uri="{BB962C8B-B14F-4D97-AF65-F5344CB8AC3E}">
        <p14:creationId xmlns:p14="http://schemas.microsoft.com/office/powerpoint/2010/main" val="3935454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43BCC-D622-4AF8-8969-B5ADD6A8DBDF}" type="datetimeFigureOut">
              <a:rPr lang="en-GB" smtClean="0"/>
              <a:t>17/01/2021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CD90D8-8F3F-4765-B4C6-3813B39A2ED5}" type="slidenum">
              <a:rPr lang="en-GB" smtClean="0"/>
              <a:t>‹#›</a:t>
            </a:fld>
            <a:endParaRPr lang="en-GB"/>
          </a:p>
        </p:txBody>
      </p:sp>
    </p:spTree>
    <p:extLst>
      <p:ext uri="{BB962C8B-B14F-4D97-AF65-F5344CB8AC3E}">
        <p14:creationId xmlns:p14="http://schemas.microsoft.com/office/powerpoint/2010/main" val="241433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43BCC-D622-4AF8-8969-B5ADD6A8DBDF}" type="datetimeFigureOut">
              <a:rPr lang="en-GB" smtClean="0"/>
              <a:t>17/01/2021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CD90D8-8F3F-4765-B4C6-3813B39A2ED5}" type="slidenum">
              <a:rPr lang="en-GB" smtClean="0"/>
              <a:t>‹#›</a:t>
            </a:fld>
            <a:endParaRPr lang="en-GB"/>
          </a:p>
        </p:txBody>
      </p:sp>
    </p:spTree>
    <p:extLst>
      <p:ext uri="{BB962C8B-B14F-4D97-AF65-F5344CB8AC3E}">
        <p14:creationId xmlns:p14="http://schemas.microsoft.com/office/powerpoint/2010/main" val="179952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143BCC-D622-4AF8-8969-B5ADD6A8DBDF}" type="datetimeFigureOut">
              <a:rPr lang="en-GB" smtClean="0"/>
              <a:t>17/01/2021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CD90D8-8F3F-4765-B4C6-3813B39A2ED5}" type="slidenum">
              <a:rPr lang="en-GB" smtClean="0"/>
              <a:t>‹#›</a:t>
            </a:fld>
            <a:endParaRPr lang="en-GB"/>
          </a:p>
        </p:txBody>
      </p:sp>
    </p:spTree>
    <p:extLst>
      <p:ext uri="{BB962C8B-B14F-4D97-AF65-F5344CB8AC3E}">
        <p14:creationId xmlns:p14="http://schemas.microsoft.com/office/powerpoint/2010/main" val="2921240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143BCC-D622-4AF8-8969-B5ADD6A8DBDF}" type="datetimeFigureOut">
              <a:rPr lang="en-GB" smtClean="0"/>
              <a:t>17/01/2021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CD90D8-8F3F-4765-B4C6-3813B39A2ED5}" type="slidenum">
              <a:rPr lang="en-GB" smtClean="0"/>
              <a:t>‹#›</a:t>
            </a:fld>
            <a:endParaRPr lang="en-GB"/>
          </a:p>
        </p:txBody>
      </p:sp>
    </p:spTree>
    <p:extLst>
      <p:ext uri="{BB962C8B-B14F-4D97-AF65-F5344CB8AC3E}">
        <p14:creationId xmlns:p14="http://schemas.microsoft.com/office/powerpoint/2010/main" val="2902470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143BCC-D622-4AF8-8969-B5ADD6A8DBDF}" type="datetimeFigureOut">
              <a:rPr lang="en-GB" smtClean="0"/>
              <a:t>17/01/2021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CD90D8-8F3F-4765-B4C6-3813B39A2ED5}" type="slidenum">
              <a:rPr lang="en-GB" smtClean="0"/>
              <a:t>‹#›</a:t>
            </a:fld>
            <a:endParaRPr lang="en-GB"/>
          </a:p>
        </p:txBody>
      </p:sp>
    </p:spTree>
    <p:extLst>
      <p:ext uri="{BB962C8B-B14F-4D97-AF65-F5344CB8AC3E}">
        <p14:creationId xmlns:p14="http://schemas.microsoft.com/office/powerpoint/2010/main" val="249762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143BCC-D622-4AF8-8969-B5ADD6A8DBDF}" type="datetimeFigureOut">
              <a:rPr lang="en-GB" smtClean="0"/>
              <a:t>17/01/2021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CD90D8-8F3F-4765-B4C6-3813B39A2ED5}" type="slidenum">
              <a:rPr lang="en-GB" smtClean="0"/>
              <a:t>‹#›</a:t>
            </a:fld>
            <a:endParaRPr lang="en-GB"/>
          </a:p>
        </p:txBody>
      </p:sp>
    </p:spTree>
    <p:extLst>
      <p:ext uri="{BB962C8B-B14F-4D97-AF65-F5344CB8AC3E}">
        <p14:creationId xmlns:p14="http://schemas.microsoft.com/office/powerpoint/2010/main" val="4053385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143BCC-D622-4AF8-8969-B5ADD6A8DBDF}" type="datetimeFigureOut">
              <a:rPr lang="en-GB" smtClean="0"/>
              <a:t>17/01/2021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CD90D8-8F3F-4765-B4C6-3813B39A2ED5}" type="slidenum">
              <a:rPr lang="en-GB" smtClean="0"/>
              <a:t>‹#›</a:t>
            </a:fld>
            <a:endParaRPr lang="en-GB"/>
          </a:p>
        </p:txBody>
      </p:sp>
    </p:spTree>
    <p:extLst>
      <p:ext uri="{BB962C8B-B14F-4D97-AF65-F5344CB8AC3E}">
        <p14:creationId xmlns:p14="http://schemas.microsoft.com/office/powerpoint/2010/main" val="5470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143BCC-D622-4AF8-8969-B5ADD6A8DBDF}" type="datetimeFigureOut">
              <a:rPr lang="en-GB" smtClean="0"/>
              <a:t>17/01/2021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CD90D8-8F3F-4765-B4C6-3813B39A2ED5}" type="slidenum">
              <a:rPr lang="en-GB" smtClean="0"/>
              <a:t>‹#›</a:t>
            </a:fld>
            <a:endParaRPr lang="en-GB"/>
          </a:p>
        </p:txBody>
      </p:sp>
    </p:spTree>
    <p:extLst>
      <p:ext uri="{BB962C8B-B14F-4D97-AF65-F5344CB8AC3E}">
        <p14:creationId xmlns:p14="http://schemas.microsoft.com/office/powerpoint/2010/main" val="3763238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143BCC-D622-4AF8-8969-B5ADD6A8DBDF}" type="datetimeFigureOut">
              <a:rPr lang="en-GB" smtClean="0"/>
              <a:t>17/01/2021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CD90D8-8F3F-4765-B4C6-3813B39A2ED5}" type="slidenum">
              <a:rPr lang="en-GB" smtClean="0"/>
              <a:t>‹#›</a:t>
            </a:fld>
            <a:endParaRPr lang="en-GB"/>
          </a:p>
        </p:txBody>
      </p:sp>
    </p:spTree>
    <p:extLst>
      <p:ext uri="{BB962C8B-B14F-4D97-AF65-F5344CB8AC3E}">
        <p14:creationId xmlns:p14="http://schemas.microsoft.com/office/powerpoint/2010/main" val="102542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143BCC-D622-4AF8-8969-B5ADD6A8DBDF}" type="datetimeFigureOut">
              <a:rPr lang="en-GB" smtClean="0"/>
              <a:t>17/01/2021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CD90D8-8F3F-4765-B4C6-3813B39A2ED5}" type="slidenum">
              <a:rPr lang="en-GB" smtClean="0"/>
              <a:t>‹#›</a:t>
            </a:fld>
            <a:endParaRPr lang="en-GB"/>
          </a:p>
        </p:txBody>
      </p:sp>
    </p:spTree>
    <p:extLst>
      <p:ext uri="{BB962C8B-B14F-4D97-AF65-F5344CB8AC3E}">
        <p14:creationId xmlns:p14="http://schemas.microsoft.com/office/powerpoint/2010/main" val="130244796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bc.co.uk/bitesize/topics/z2yycdm/articles/z2gk9q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B8C2A-5793-42CD-AF43-B904A9B3B3F8}"/>
              </a:ext>
            </a:extLst>
          </p:cNvPr>
          <p:cNvSpPr>
            <a:spLocks noGrp="1"/>
          </p:cNvSpPr>
          <p:nvPr>
            <p:ph type="title"/>
          </p:nvPr>
        </p:nvSpPr>
        <p:spPr/>
        <p:txBody>
          <a:bodyPr/>
          <a:lstStyle/>
          <a:p>
            <a:pPr algn="ctr"/>
            <a:r>
              <a:rPr lang="en-GB" dirty="0">
                <a:latin typeface="NTFPreCursivef" panose="03000400000000000000" pitchFamily="66" charset="0"/>
              </a:rPr>
              <a:t>Newspaper Report</a:t>
            </a:r>
          </a:p>
        </p:txBody>
      </p:sp>
      <p:sp>
        <p:nvSpPr>
          <p:cNvPr id="3" name="Content Placeholder 2">
            <a:extLst>
              <a:ext uri="{FF2B5EF4-FFF2-40B4-BE49-F238E27FC236}">
                <a16:creationId xmlns:a16="http://schemas.microsoft.com/office/drawing/2014/main" id="{AAE1B562-15CB-412C-9B56-A4A9AAAE7FCE}"/>
              </a:ext>
            </a:extLst>
          </p:cNvPr>
          <p:cNvSpPr>
            <a:spLocks noGrp="1"/>
          </p:cNvSpPr>
          <p:nvPr>
            <p:ph idx="1"/>
          </p:nvPr>
        </p:nvSpPr>
        <p:spPr>
          <a:xfrm>
            <a:off x="691376" y="1253331"/>
            <a:ext cx="8510238" cy="4351338"/>
          </a:xfrm>
        </p:spPr>
        <p:txBody>
          <a:bodyPr>
            <a:normAutofit/>
          </a:bodyPr>
          <a:lstStyle/>
          <a:p>
            <a:pPr marL="0" indent="0">
              <a:buNone/>
            </a:pPr>
            <a:endParaRPr lang="en-GB" sz="4000" dirty="0">
              <a:latin typeface="NTFPreCursivef" panose="03000400000000000000" pitchFamily="66" charset="0"/>
            </a:endParaRPr>
          </a:p>
          <a:p>
            <a:pPr marL="0" indent="0">
              <a:buNone/>
            </a:pPr>
            <a:r>
              <a:rPr lang="en-GB" sz="4000" dirty="0">
                <a:latin typeface="NTFPreCursivef" panose="03000400000000000000" pitchFamily="66" charset="0"/>
              </a:rPr>
              <a:t>Starter:</a:t>
            </a:r>
          </a:p>
          <a:p>
            <a:pPr marL="0" indent="0">
              <a:buNone/>
            </a:pPr>
            <a:r>
              <a:rPr lang="en-GB" sz="4000" dirty="0">
                <a:latin typeface="NTFPreCursivef" panose="03000400000000000000" pitchFamily="66" charset="0"/>
              </a:rPr>
              <a:t>What is the purpose of writing a newspaper report?</a:t>
            </a:r>
          </a:p>
          <a:p>
            <a:pPr marL="0" indent="0">
              <a:buNone/>
            </a:pPr>
            <a:r>
              <a:rPr lang="en-GB" sz="4000" dirty="0">
                <a:latin typeface="NTFPreCursivef" panose="03000400000000000000" pitchFamily="66" charset="0"/>
              </a:rPr>
              <a:t>Can you remember any features of a newspaper report?</a:t>
            </a:r>
          </a:p>
          <a:p>
            <a:pPr marL="0" indent="0">
              <a:buNone/>
            </a:pPr>
            <a:endParaRPr lang="en-GB" sz="4000" dirty="0">
              <a:latin typeface="NTFPreCursivef" panose="03000400000000000000" pitchFamily="66" charset="0"/>
            </a:endParaRPr>
          </a:p>
        </p:txBody>
      </p:sp>
      <p:pic>
        <p:nvPicPr>
          <p:cNvPr id="4" name="Picture 3">
            <a:extLst>
              <a:ext uri="{FF2B5EF4-FFF2-40B4-BE49-F238E27FC236}">
                <a16:creationId xmlns:a16="http://schemas.microsoft.com/office/drawing/2014/main" id="{7E861597-0758-4515-B04F-79179E013383}"/>
              </a:ext>
            </a:extLst>
          </p:cNvPr>
          <p:cNvPicPr>
            <a:picLocks noChangeAspect="1"/>
          </p:cNvPicPr>
          <p:nvPr/>
        </p:nvPicPr>
        <p:blipFill>
          <a:blip r:embed="rId3"/>
          <a:stretch>
            <a:fillRect/>
          </a:stretch>
        </p:blipFill>
        <p:spPr>
          <a:xfrm>
            <a:off x="10224983" y="207391"/>
            <a:ext cx="1757059" cy="2609052"/>
          </a:xfrm>
          <a:prstGeom prst="rect">
            <a:avLst/>
          </a:prstGeom>
        </p:spPr>
      </p:pic>
    </p:spTree>
    <p:extLst>
      <p:ext uri="{BB962C8B-B14F-4D97-AF65-F5344CB8AC3E}">
        <p14:creationId xmlns:p14="http://schemas.microsoft.com/office/powerpoint/2010/main" val="1586626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C6EF5C6-A4A3-4605-B229-B984F456B23B}"/>
              </a:ext>
            </a:extLst>
          </p:cNvPr>
          <p:cNvSpPr/>
          <p:nvPr/>
        </p:nvSpPr>
        <p:spPr>
          <a:xfrm>
            <a:off x="460228" y="1734014"/>
            <a:ext cx="11488132" cy="2800767"/>
          </a:xfrm>
          <a:prstGeom prst="rect">
            <a:avLst/>
          </a:prstGeom>
        </p:spPr>
        <p:txBody>
          <a:bodyPr wrap="square">
            <a:spAutoFit/>
          </a:bodyPr>
          <a:lstStyle/>
          <a:p>
            <a:pPr algn="ctr"/>
            <a:endParaRPr lang="en-GB" sz="3200" dirty="0">
              <a:hlinkClick r:id="rId3"/>
            </a:endParaRPr>
          </a:p>
          <a:p>
            <a:endParaRPr lang="en-GB" sz="3200" dirty="0">
              <a:hlinkClick r:id="rId3"/>
            </a:endParaRPr>
          </a:p>
          <a:p>
            <a:pPr algn="ctr"/>
            <a:r>
              <a:rPr lang="en-GB" sz="4000" dirty="0">
                <a:hlinkClick r:id="rId3"/>
              </a:rPr>
              <a:t>https://www.bbc.co.uk/bitesize/topics/z2yycdm/articles/z2gk9qt</a:t>
            </a:r>
            <a:endParaRPr lang="en-GB" sz="4000" dirty="0"/>
          </a:p>
          <a:p>
            <a:endParaRPr lang="en-GB" sz="3200" dirty="0"/>
          </a:p>
        </p:txBody>
      </p:sp>
      <p:sp>
        <p:nvSpPr>
          <p:cNvPr id="7" name="Title 1">
            <a:extLst>
              <a:ext uri="{FF2B5EF4-FFF2-40B4-BE49-F238E27FC236}">
                <a16:creationId xmlns:a16="http://schemas.microsoft.com/office/drawing/2014/main" id="{084AC22D-ADB2-4523-9D4D-848B7B9853CC}"/>
              </a:ext>
            </a:extLst>
          </p:cNvPr>
          <p:cNvSpPr>
            <a:spLocks noGrp="1"/>
          </p:cNvSpPr>
          <p:nvPr>
            <p:ph type="title"/>
          </p:nvPr>
        </p:nvSpPr>
        <p:spPr>
          <a:xfrm>
            <a:off x="704385" y="866930"/>
            <a:ext cx="10515600" cy="1325563"/>
          </a:xfrm>
        </p:spPr>
        <p:txBody>
          <a:bodyPr>
            <a:normAutofit/>
          </a:bodyPr>
          <a:lstStyle/>
          <a:p>
            <a:pPr algn="ctr"/>
            <a:r>
              <a:rPr lang="en-GB" sz="6000" dirty="0">
                <a:latin typeface="NTFPreCursivef" panose="03000400000000000000" pitchFamily="66" charset="0"/>
              </a:rPr>
              <a:t>Features of a Newspaper Report</a:t>
            </a:r>
          </a:p>
        </p:txBody>
      </p:sp>
    </p:spTree>
    <p:extLst>
      <p:ext uri="{BB962C8B-B14F-4D97-AF65-F5344CB8AC3E}">
        <p14:creationId xmlns:p14="http://schemas.microsoft.com/office/powerpoint/2010/main" val="3466287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www.teachwire.net/uploads/news/Mirror_Moon.png">
            <a:extLst>
              <a:ext uri="{FF2B5EF4-FFF2-40B4-BE49-F238E27FC236}">
                <a16:creationId xmlns:a16="http://schemas.microsoft.com/office/drawing/2014/main" id="{0631AB4C-B279-4057-AC83-74F4A0B281D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1434" r="20880"/>
          <a:stretch/>
        </p:blipFill>
        <p:spPr bwMode="auto">
          <a:xfrm>
            <a:off x="0" y="0"/>
            <a:ext cx="5419493"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61CAA143-F950-436F-857A-4994CF5F0DDB}"/>
              </a:ext>
            </a:extLst>
          </p:cNvPr>
          <p:cNvSpPr txBox="1"/>
          <p:nvPr/>
        </p:nvSpPr>
        <p:spPr>
          <a:xfrm>
            <a:off x="6096000" y="89211"/>
            <a:ext cx="5419493" cy="923330"/>
          </a:xfrm>
          <a:prstGeom prst="rect">
            <a:avLst/>
          </a:prstGeom>
          <a:noFill/>
        </p:spPr>
        <p:txBody>
          <a:bodyPr wrap="square" rtlCol="0">
            <a:spAutoFit/>
          </a:bodyPr>
          <a:lstStyle/>
          <a:p>
            <a:r>
              <a:rPr lang="en-GB" sz="3600" dirty="0">
                <a:latin typeface="NTFPreCursivef" panose="03000400000000000000" pitchFamily="66" charset="0"/>
              </a:rPr>
              <a:t>Let’s list the features together…</a:t>
            </a:r>
          </a:p>
          <a:p>
            <a:endParaRPr lang="en-GB" dirty="0"/>
          </a:p>
        </p:txBody>
      </p:sp>
    </p:spTree>
    <p:extLst>
      <p:ext uri="{BB962C8B-B14F-4D97-AF65-F5344CB8AC3E}">
        <p14:creationId xmlns:p14="http://schemas.microsoft.com/office/powerpoint/2010/main" val="3655537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9E23E-99E9-40FB-9D5D-523294509FD1}"/>
              </a:ext>
            </a:extLst>
          </p:cNvPr>
          <p:cNvSpPr>
            <a:spLocks noGrp="1"/>
          </p:cNvSpPr>
          <p:nvPr>
            <p:ph type="title"/>
          </p:nvPr>
        </p:nvSpPr>
        <p:spPr/>
        <p:txBody>
          <a:bodyPr>
            <a:normAutofit/>
          </a:bodyPr>
          <a:lstStyle/>
          <a:p>
            <a:pPr algn="ctr"/>
            <a:r>
              <a:rPr lang="en-GB" sz="6000" dirty="0">
                <a:latin typeface="NTFPreCursivef" panose="03000400000000000000" pitchFamily="66" charset="0"/>
              </a:rPr>
              <a:t>Your Task:</a:t>
            </a:r>
          </a:p>
        </p:txBody>
      </p:sp>
      <p:sp>
        <p:nvSpPr>
          <p:cNvPr id="3" name="Content Placeholder 2">
            <a:extLst>
              <a:ext uri="{FF2B5EF4-FFF2-40B4-BE49-F238E27FC236}">
                <a16:creationId xmlns:a16="http://schemas.microsoft.com/office/drawing/2014/main" id="{C50122F3-8DD1-47A3-B2FC-D82A511D7CBB}"/>
              </a:ext>
            </a:extLst>
          </p:cNvPr>
          <p:cNvSpPr>
            <a:spLocks noGrp="1"/>
          </p:cNvSpPr>
          <p:nvPr>
            <p:ph idx="1"/>
          </p:nvPr>
        </p:nvSpPr>
        <p:spPr>
          <a:xfrm>
            <a:off x="838200" y="2323442"/>
            <a:ext cx="10515600" cy="2211116"/>
          </a:xfrm>
        </p:spPr>
        <p:txBody>
          <a:bodyPr/>
          <a:lstStyle/>
          <a:p>
            <a:pPr algn="ctr"/>
            <a:r>
              <a:rPr lang="en-GB" sz="5400" dirty="0">
                <a:latin typeface="NTFPreCursivef" panose="03000400000000000000" pitchFamily="66" charset="0"/>
              </a:rPr>
              <a:t>Can you label the features of the newspaper report? </a:t>
            </a:r>
          </a:p>
          <a:p>
            <a:endParaRPr lang="en-GB" dirty="0"/>
          </a:p>
        </p:txBody>
      </p:sp>
    </p:spTree>
    <p:extLst>
      <p:ext uri="{BB962C8B-B14F-4D97-AF65-F5344CB8AC3E}">
        <p14:creationId xmlns:p14="http://schemas.microsoft.com/office/powerpoint/2010/main" val="2311347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E8F2206-A059-4BF7-A51E-97ED56C88447}"/>
              </a:ext>
            </a:extLst>
          </p:cNvPr>
          <p:cNvSpPr>
            <a:spLocks noGrp="1"/>
          </p:cNvSpPr>
          <p:nvPr>
            <p:ph type="title"/>
          </p:nvPr>
        </p:nvSpPr>
        <p:spPr>
          <a:xfrm>
            <a:off x="838200" y="365125"/>
            <a:ext cx="10515600" cy="1325563"/>
          </a:xfrm>
        </p:spPr>
        <p:txBody>
          <a:bodyPr>
            <a:normAutofit fontScale="90000"/>
          </a:bodyPr>
          <a:lstStyle/>
          <a:p>
            <a:pPr algn="ctr"/>
            <a:r>
              <a:rPr lang="en-GB" sz="6000" dirty="0">
                <a:latin typeface="NTFPreCursivef" panose="03000400000000000000" pitchFamily="66" charset="0"/>
              </a:rPr>
              <a:t>Challenge</a:t>
            </a:r>
            <a:br>
              <a:rPr lang="en-GB" sz="6000" dirty="0">
                <a:latin typeface="NTFPreCursivef" panose="03000400000000000000" pitchFamily="66" charset="0"/>
              </a:rPr>
            </a:br>
            <a:endParaRPr lang="en-GB" sz="6000" dirty="0">
              <a:latin typeface="NTFPreCursivef" panose="03000400000000000000" pitchFamily="66" charset="0"/>
            </a:endParaRPr>
          </a:p>
        </p:txBody>
      </p:sp>
      <p:sp>
        <p:nvSpPr>
          <p:cNvPr id="5" name="TextBox 4">
            <a:extLst>
              <a:ext uri="{FF2B5EF4-FFF2-40B4-BE49-F238E27FC236}">
                <a16:creationId xmlns:a16="http://schemas.microsoft.com/office/drawing/2014/main" id="{190A4034-5113-4E76-8D87-5D33F017F92A}"/>
              </a:ext>
            </a:extLst>
          </p:cNvPr>
          <p:cNvSpPr txBox="1"/>
          <p:nvPr/>
        </p:nvSpPr>
        <p:spPr>
          <a:xfrm>
            <a:off x="512956" y="1577900"/>
            <a:ext cx="11262732" cy="4154984"/>
          </a:xfrm>
          <a:prstGeom prst="rect">
            <a:avLst/>
          </a:prstGeom>
          <a:noFill/>
        </p:spPr>
        <p:txBody>
          <a:bodyPr wrap="square" rtlCol="0">
            <a:spAutoFit/>
          </a:bodyPr>
          <a:lstStyle/>
          <a:p>
            <a:pPr marL="571500" indent="-571500">
              <a:buFont typeface="Arial" panose="020B0604020202020204" pitchFamily="34" charset="0"/>
              <a:buChar char="•"/>
            </a:pPr>
            <a:r>
              <a:rPr lang="en-GB" sz="4400" dirty="0">
                <a:latin typeface="NTFPreCursivef" panose="03000400000000000000" pitchFamily="66" charset="0"/>
              </a:rPr>
              <a:t>Why do newspaper reports use headlines?</a:t>
            </a:r>
          </a:p>
          <a:p>
            <a:pPr marL="571500" indent="-571500">
              <a:buFont typeface="Arial" panose="020B0604020202020204" pitchFamily="34" charset="0"/>
              <a:buChar char="•"/>
            </a:pPr>
            <a:r>
              <a:rPr lang="en-GB" sz="4400" dirty="0">
                <a:latin typeface="NTFPreCursivef" panose="03000400000000000000" pitchFamily="66" charset="0"/>
              </a:rPr>
              <a:t>Why is there a introductory paragraph?</a:t>
            </a:r>
          </a:p>
          <a:p>
            <a:pPr marL="571500" indent="-571500">
              <a:buFont typeface="Arial" panose="020B0604020202020204" pitchFamily="34" charset="0"/>
              <a:buChar char="•"/>
            </a:pPr>
            <a:r>
              <a:rPr lang="en-GB" sz="4400" dirty="0">
                <a:latin typeface="NTFPreCursivef" panose="03000400000000000000" pitchFamily="66" charset="0"/>
              </a:rPr>
              <a:t>Why do newspaper reports have paragraphs?</a:t>
            </a:r>
          </a:p>
          <a:p>
            <a:pPr marL="571500" indent="-571500">
              <a:buFont typeface="Arial" panose="020B0604020202020204" pitchFamily="34" charset="0"/>
              <a:buChar char="•"/>
            </a:pPr>
            <a:r>
              <a:rPr lang="en-GB" sz="4400" dirty="0">
                <a:latin typeface="NTFPreCursivef" panose="03000400000000000000" pitchFamily="66" charset="0"/>
              </a:rPr>
              <a:t>What is the purpose of a caption?</a:t>
            </a:r>
          </a:p>
          <a:p>
            <a:pPr marL="571500" indent="-571500">
              <a:buFont typeface="Arial" panose="020B0604020202020204" pitchFamily="34" charset="0"/>
              <a:buChar char="•"/>
            </a:pPr>
            <a:r>
              <a:rPr lang="en-GB" sz="4400" dirty="0">
                <a:latin typeface="NTFPreCursivef" panose="03000400000000000000" pitchFamily="66" charset="0"/>
              </a:rPr>
              <a:t>What does opinion mean?</a:t>
            </a:r>
          </a:p>
          <a:p>
            <a:pPr marL="571500" indent="-571500">
              <a:buFont typeface="Arial" panose="020B0604020202020204" pitchFamily="34" charset="0"/>
              <a:buChar char="•"/>
            </a:pPr>
            <a:endParaRPr lang="en-GB" sz="4400" dirty="0">
              <a:latin typeface="NTFPreCursivef" panose="03000400000000000000" pitchFamily="66" charset="0"/>
            </a:endParaRPr>
          </a:p>
        </p:txBody>
      </p:sp>
    </p:spTree>
    <p:extLst>
      <p:ext uri="{BB962C8B-B14F-4D97-AF65-F5344CB8AC3E}">
        <p14:creationId xmlns:p14="http://schemas.microsoft.com/office/powerpoint/2010/main" val="3975693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E88D012C-E91C-4C6E-AC37-53F33595BC90}"/>
              </a:ext>
            </a:extLst>
          </p:cNvPr>
          <p:cNvSpPr>
            <a:spLocks noChangeArrowheads="1"/>
          </p:cNvSpPr>
          <p:nvPr/>
        </p:nvSpPr>
        <p:spPr bwMode="auto">
          <a:xfrm>
            <a:off x="410640" y="250385"/>
            <a:ext cx="10160715" cy="5309146"/>
          </a:xfrm>
          <a:prstGeom prst="rect">
            <a:avLst/>
          </a:prstGeom>
          <a:solidFill>
            <a:schemeClr val="bg1"/>
          </a:solidFill>
          <a:ln>
            <a:noFill/>
          </a:ln>
          <a:effectLst/>
        </p:spPr>
        <p:txBody>
          <a:bodyPr vert="horz" wrap="square" lIns="0" tIns="0" rIns="9144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700" b="0" i="0" u="none" strike="noStrike" cap="none" normalizeH="0" baseline="0" dirty="0">
              <a:ln>
                <a:noFill/>
              </a:ln>
              <a:solidFill>
                <a:srgbClr val="231F20"/>
              </a:solidFill>
              <a:effectLst/>
              <a:latin typeface="ReithSans"/>
            </a:endParaRPr>
          </a:p>
          <a:p>
            <a:pPr marL="0" marR="0" lvl="0" indent="0" algn="l" defTabSz="914400" rtl="0" eaLnBrk="0" fontAlgn="t" latinLnBrk="0" hangingPunct="0">
              <a:lnSpc>
                <a:spcPct val="100000"/>
              </a:lnSpc>
              <a:spcBef>
                <a:spcPct val="0"/>
              </a:spcBef>
              <a:spcAft>
                <a:spcPct val="0"/>
              </a:spcAft>
              <a:buClrTx/>
              <a:buSzTx/>
              <a:buFontTx/>
              <a:buChar char="•"/>
              <a:tabLst/>
            </a:pPr>
            <a:r>
              <a:rPr kumimoji="0" lang="en-US" altLang="en-US" sz="3200" b="0" i="0" u="none" strike="noStrike" cap="none" normalizeH="0" baseline="0" dirty="0">
                <a:ln>
                  <a:noFill/>
                </a:ln>
                <a:effectLst/>
                <a:latin typeface="NTFPreCursivef" panose="03000400000000000000" pitchFamily="66" charset="0"/>
              </a:rPr>
              <a:t>Make your headline short and snappy.</a:t>
            </a:r>
          </a:p>
          <a:p>
            <a:pPr marL="0" marR="0" lvl="0" indent="0" algn="l" defTabSz="914400" rtl="0" eaLnBrk="0" fontAlgn="t" latinLnBrk="0" hangingPunct="0">
              <a:lnSpc>
                <a:spcPct val="100000"/>
              </a:lnSpc>
              <a:spcBef>
                <a:spcPct val="0"/>
              </a:spcBef>
              <a:spcAft>
                <a:spcPct val="0"/>
              </a:spcAft>
              <a:buClrTx/>
              <a:buSzTx/>
              <a:buFontTx/>
              <a:buChar char="•"/>
              <a:tabLst/>
            </a:pPr>
            <a:r>
              <a:rPr kumimoji="0" lang="en-US" altLang="en-US" sz="3200" b="0" i="0" u="none" strike="noStrike" cap="none" normalizeH="0" baseline="0" dirty="0">
                <a:ln>
                  <a:noFill/>
                </a:ln>
                <a:effectLst/>
                <a:latin typeface="NTFPreCursivef" panose="03000400000000000000" pitchFamily="66" charset="0"/>
              </a:rPr>
              <a:t>In the first sentence sum up what the story is about.</a:t>
            </a:r>
          </a:p>
          <a:p>
            <a:pPr marL="0" marR="0" lvl="0" indent="0" algn="l" defTabSz="914400" rtl="0" eaLnBrk="0" fontAlgn="t" latinLnBrk="0" hangingPunct="0">
              <a:lnSpc>
                <a:spcPct val="100000"/>
              </a:lnSpc>
              <a:spcBef>
                <a:spcPct val="0"/>
              </a:spcBef>
              <a:spcAft>
                <a:spcPct val="0"/>
              </a:spcAft>
              <a:buClrTx/>
              <a:buSzTx/>
              <a:buFontTx/>
              <a:buChar char="•"/>
              <a:tabLst/>
            </a:pPr>
            <a:r>
              <a:rPr kumimoji="0" lang="en-US" altLang="en-US" sz="3200" b="0" i="0" u="none" strike="noStrike" cap="none" normalizeH="0" baseline="0" dirty="0">
                <a:ln>
                  <a:noFill/>
                </a:ln>
                <a:effectLst/>
                <a:latin typeface="NTFPreCursivef" panose="03000400000000000000" pitchFamily="66" charset="0"/>
              </a:rPr>
              <a:t>Write your report in the third person and the past tense.</a:t>
            </a:r>
          </a:p>
          <a:p>
            <a:pPr marL="0" marR="0" lvl="0" indent="0" algn="l" defTabSz="914400" rtl="0" eaLnBrk="0" fontAlgn="t" latinLnBrk="0" hangingPunct="0">
              <a:lnSpc>
                <a:spcPct val="100000"/>
              </a:lnSpc>
              <a:spcBef>
                <a:spcPct val="0"/>
              </a:spcBef>
              <a:spcAft>
                <a:spcPct val="0"/>
              </a:spcAft>
              <a:buClrTx/>
              <a:buSzTx/>
              <a:buFontTx/>
              <a:buChar char="•"/>
              <a:tabLst/>
            </a:pPr>
            <a:r>
              <a:rPr kumimoji="0" lang="en-US" altLang="en-US" sz="3200" b="0" i="0" u="none" strike="noStrike" cap="none" normalizeH="0" baseline="0" dirty="0">
                <a:ln>
                  <a:noFill/>
                </a:ln>
                <a:effectLst/>
                <a:latin typeface="NTFPreCursivef" panose="03000400000000000000" pitchFamily="66" charset="0"/>
              </a:rPr>
              <a:t>Split your newspaper report up into paragraphs to help the reader clearly understand the information.</a:t>
            </a:r>
          </a:p>
          <a:p>
            <a:pPr marL="0" marR="0" lvl="0" indent="0" algn="l" defTabSz="914400" rtl="0" eaLnBrk="0" fontAlgn="t" latinLnBrk="0" hangingPunct="0">
              <a:lnSpc>
                <a:spcPct val="100000"/>
              </a:lnSpc>
              <a:spcBef>
                <a:spcPct val="0"/>
              </a:spcBef>
              <a:spcAft>
                <a:spcPct val="0"/>
              </a:spcAft>
              <a:buClrTx/>
              <a:buSzTx/>
              <a:buFontTx/>
              <a:buChar char="•"/>
              <a:tabLst/>
            </a:pPr>
            <a:r>
              <a:rPr kumimoji="0" lang="en-US" altLang="en-US" sz="3200" b="0" i="0" u="none" strike="noStrike" cap="none" normalizeH="0" baseline="0" dirty="0">
                <a:ln>
                  <a:noFill/>
                </a:ln>
                <a:effectLst/>
                <a:latin typeface="NTFPreCursivef" panose="03000400000000000000" pitchFamily="66" charset="0"/>
              </a:rPr>
              <a:t>If you use quotes to make your report more interesting, don't forget to use speech marks!</a:t>
            </a:r>
          </a:p>
          <a:p>
            <a:pPr marL="0" marR="0" lvl="0" indent="0" algn="l" defTabSz="914400" rtl="0" eaLnBrk="0" fontAlgn="t" latinLnBrk="0" hangingPunct="0">
              <a:lnSpc>
                <a:spcPct val="100000"/>
              </a:lnSpc>
              <a:spcBef>
                <a:spcPct val="0"/>
              </a:spcBef>
              <a:spcAft>
                <a:spcPct val="0"/>
              </a:spcAft>
              <a:buClrTx/>
              <a:buSzTx/>
              <a:buFontTx/>
              <a:buChar char="•"/>
              <a:tabLst/>
            </a:pPr>
            <a:r>
              <a:rPr kumimoji="0" lang="en-US" altLang="en-US" sz="3200" b="0" i="0" u="none" strike="noStrike" cap="none" normalizeH="0" baseline="0" dirty="0">
                <a:ln>
                  <a:noFill/>
                </a:ln>
                <a:effectLst/>
                <a:latin typeface="NTFPreCursivef" panose="03000400000000000000" pitchFamily="66" charset="0"/>
              </a:rPr>
              <a:t>Use a photo with a caption to give the reader more information.</a:t>
            </a:r>
          </a:p>
          <a:p>
            <a:pPr marL="0" marR="0" lvl="0" indent="0" algn="l" defTabSz="914400" rtl="0" eaLnBrk="0" fontAlgn="t" latinLnBrk="0" hangingPunct="0">
              <a:lnSpc>
                <a:spcPct val="100000"/>
              </a:lnSpc>
              <a:spcBef>
                <a:spcPct val="0"/>
              </a:spcBef>
              <a:spcAft>
                <a:spcPct val="0"/>
              </a:spcAft>
              <a:buClrTx/>
              <a:buSzTx/>
              <a:buFontTx/>
              <a:buChar char="•"/>
              <a:tabLst/>
            </a:pPr>
            <a:r>
              <a:rPr kumimoji="0" lang="en-US" altLang="en-US" sz="3200" b="0" i="0" u="none" strike="noStrike" cap="none" normalizeH="0" baseline="0" dirty="0">
                <a:ln>
                  <a:noFill/>
                </a:ln>
                <a:effectLst/>
                <a:latin typeface="NTFPreCursivef" panose="03000400000000000000" pitchFamily="66" charset="0"/>
              </a:rPr>
              <a:t>Fill your newspaper report with both facts and opinions. Facts give the reader all of the information they need by using the 5 </a:t>
            </a:r>
            <a:r>
              <a:rPr kumimoji="0" lang="en-US" altLang="en-US" sz="3200" b="0" i="0" u="none" strike="noStrike" cap="none" normalizeH="0" baseline="0" dirty="0" err="1">
                <a:ln>
                  <a:noFill/>
                </a:ln>
                <a:effectLst/>
                <a:latin typeface="NTFPreCursivef" panose="03000400000000000000" pitchFamily="66" charset="0"/>
              </a:rPr>
              <a:t>Ws</a:t>
            </a:r>
            <a:r>
              <a:rPr kumimoji="0" lang="en-US" altLang="en-US" sz="3200" b="0" i="0" u="none" strike="noStrike" cap="none" normalizeH="0" baseline="0" dirty="0">
                <a:ln>
                  <a:noFill/>
                </a:ln>
                <a:effectLst/>
                <a:latin typeface="NTFPreCursivef" panose="03000400000000000000" pitchFamily="66"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596955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177</TotalTime>
  <Words>353</Words>
  <Application>Microsoft Office PowerPoint</Application>
  <PresentationFormat>Widescreen</PresentationFormat>
  <Paragraphs>35</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NTFPreCursivef</vt:lpstr>
      <vt:lpstr>ReithSans</vt:lpstr>
      <vt:lpstr>Office Theme</vt:lpstr>
      <vt:lpstr>Newspaper Report</vt:lpstr>
      <vt:lpstr>Features of a Newspaper Report</vt:lpstr>
      <vt:lpstr>PowerPoint Presentation</vt:lpstr>
      <vt:lpstr>Your Task:</vt:lpstr>
      <vt:lpstr>Challenge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palmer</dc:creator>
  <cp:lastModifiedBy>rebecca palmer</cp:lastModifiedBy>
  <cp:revision>9</cp:revision>
  <dcterms:created xsi:type="dcterms:W3CDTF">2021-01-16T13:04:33Z</dcterms:created>
  <dcterms:modified xsi:type="dcterms:W3CDTF">2021-01-17T12:32:01Z</dcterms:modified>
</cp:coreProperties>
</file>