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7" r:id="rId3"/>
    <p:sldId id="277" r:id="rId4"/>
    <p:sldId id="274" r:id="rId5"/>
    <p:sldId id="276" r:id="rId6"/>
    <p:sldId id="281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3883" autoAdjust="0"/>
  </p:normalViewPr>
  <p:slideViewPr>
    <p:cSldViewPr>
      <p:cViewPr varScale="1">
        <p:scale>
          <a:sx n="96" d="100"/>
          <a:sy n="96" d="100"/>
        </p:scale>
        <p:origin x="-64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B254-B7A7-4366-9706-ED61D501425F}" type="datetimeFigureOut">
              <a:rPr lang="en-GB" smtClean="0"/>
              <a:pPr/>
              <a:t>09/01/2021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32A5A-03D5-4836-AD07-1690D77F75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786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4mmn39/articles/z83g2n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mfc7ty/articles/zkfq7n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fkk7ty/articles/zq4c7p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NTFPreCursivefk" panose="03000400000000000000" pitchFamily="66" charset="0"/>
              </a:rPr>
              <a:t>Daffodils by William Wordsworth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NTFPreCursivefk" panose="03000400000000000000" pitchFamily="66" charset="0"/>
              </a:rPr>
              <a:t>Poetry </a:t>
            </a:r>
            <a:endParaRPr lang="en-US" sz="2800" b="1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pic>
        <p:nvPicPr>
          <p:cNvPr id="5" name="Picture 2" descr="The Best Place to See Daffodils Is in This Small Town in New York - Daffodil  Destin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01674" y="457200"/>
            <a:ext cx="845820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latin typeface="NTFPreCursivefk" panose="03000400000000000000" pitchFamily="66" charset="0"/>
              </a:rPr>
              <a:t>Starter:</a:t>
            </a:r>
          </a:p>
        </p:txBody>
      </p:sp>
      <p:sp>
        <p:nvSpPr>
          <p:cNvPr id="5" name="Rectangle 4"/>
          <p:cNvSpPr/>
          <p:nvPr/>
        </p:nvSpPr>
        <p:spPr>
          <a:xfrm>
            <a:off x="511834" y="1219200"/>
            <a:ext cx="81304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NTFPreCursivefk" panose="03000400000000000000" pitchFamily="66" charset="0"/>
              </a:rPr>
              <a:t>Can you retell the poem? </a:t>
            </a:r>
            <a:endParaRPr lang="en-GB" sz="4000" dirty="0">
              <a:latin typeface="NTFPreCursivefk" panose="03000400000000000000" pitchFamily="66" charset="0"/>
            </a:endParaRPr>
          </a:p>
          <a:p>
            <a:r>
              <a:rPr lang="en-GB" sz="4000" dirty="0">
                <a:latin typeface="NTFPreCursivefk" panose="03000400000000000000" pitchFamily="66" charset="0"/>
              </a:rPr>
              <a:t>What is the main theme of our poem?</a:t>
            </a:r>
          </a:p>
          <a:p>
            <a:r>
              <a:rPr lang="en-GB" sz="4000" dirty="0">
                <a:latin typeface="NTFPreCursivefk" panose="03000400000000000000" pitchFamily="66" charset="0"/>
              </a:rPr>
              <a:t>How does the speaker’s mood change throughout?</a:t>
            </a:r>
          </a:p>
          <a:p>
            <a:r>
              <a:rPr lang="en-GB" sz="4000" dirty="0">
                <a:latin typeface="NTFPreCursivefk" panose="03000400000000000000" pitchFamily="66" charset="0"/>
              </a:rPr>
              <a:t>What is your favourite part of the poem?</a:t>
            </a:r>
          </a:p>
        </p:txBody>
      </p:sp>
    </p:spTree>
    <p:extLst>
      <p:ext uri="{BB962C8B-B14F-4D97-AF65-F5344CB8AC3E}">
        <p14:creationId xmlns:p14="http://schemas.microsoft.com/office/powerpoint/2010/main" xmlns="" val="226999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E688B4D-BE38-4D64-B812-6E48CBCDA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34" y="186069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NTFPreCursivefk" panose="03000400000000000000" pitchFamily="66" charset="0"/>
              </a:rPr>
              <a:t>I wandered lonely as a </a:t>
            </a:r>
            <a:r>
              <a:rPr lang="en-US" b="1" dirty="0">
                <a:solidFill>
                  <a:srgbClr val="FF0000"/>
                </a:solidFill>
                <a:latin typeface="NTFPreCursivefk" panose="03000400000000000000" pitchFamily="66" charset="0"/>
              </a:rPr>
              <a:t>cloud</a:t>
            </a:r>
            <a:r>
              <a:rPr lang="en-US" b="1" dirty="0">
                <a:latin typeface="NTFPreCursivefk" panose="03000400000000000000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NTFPreCursivefk" panose="03000400000000000000" pitchFamily="66" charset="0"/>
              </a:rPr>
              <a:t> A</a:t>
            </a:r>
            <a:r>
              <a:rPr lang="en-US" b="1" dirty="0">
                <a:latin typeface="NTFPreCursivefk" panose="03000400000000000000" pitchFamily="66" charset="0"/>
              </a:rPr>
              <a:t/>
            </a:r>
            <a:br>
              <a:rPr lang="en-US" b="1" dirty="0">
                <a:latin typeface="NTFPreCursivefk" panose="03000400000000000000" pitchFamily="66" charset="0"/>
              </a:rPr>
            </a:br>
            <a:r>
              <a:rPr lang="en-US" b="1" dirty="0">
                <a:latin typeface="NTFPreCursivefk" panose="03000400000000000000" pitchFamily="66" charset="0"/>
              </a:rPr>
              <a:t>That floats on high o'er vales and </a:t>
            </a:r>
            <a:r>
              <a:rPr lang="en-US" b="1" dirty="0">
                <a:solidFill>
                  <a:srgbClr val="0070C0"/>
                </a:solidFill>
                <a:latin typeface="NTFPreCursivefk" panose="03000400000000000000" pitchFamily="66" charset="0"/>
              </a:rPr>
              <a:t>hills, B</a:t>
            </a:r>
            <a:br>
              <a:rPr lang="en-US" b="1" dirty="0">
                <a:solidFill>
                  <a:srgbClr val="0070C0"/>
                </a:solidFill>
                <a:latin typeface="NTFPreCursivefk" panose="03000400000000000000" pitchFamily="66" charset="0"/>
              </a:rPr>
            </a:br>
            <a:r>
              <a:rPr lang="en-US" b="1" dirty="0">
                <a:latin typeface="NTFPreCursivefk" panose="03000400000000000000" pitchFamily="66" charset="0"/>
              </a:rPr>
              <a:t>When all at once I saw a </a:t>
            </a:r>
            <a:r>
              <a:rPr lang="en-US" b="1" dirty="0">
                <a:solidFill>
                  <a:srgbClr val="FF0000"/>
                </a:solidFill>
                <a:latin typeface="NTFPreCursivefk" panose="03000400000000000000" pitchFamily="66" charset="0"/>
              </a:rPr>
              <a:t>crowd</a:t>
            </a:r>
            <a:r>
              <a:rPr lang="en-US" b="1" dirty="0">
                <a:latin typeface="NTFPreCursivefk" panose="03000400000000000000" pitchFamily="66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NTFPreCursivefk" panose="03000400000000000000" pitchFamily="66" charset="0"/>
              </a:rPr>
              <a:t>A</a:t>
            </a:r>
            <a:r>
              <a:rPr lang="en-US" b="1" dirty="0">
                <a:latin typeface="NTFPreCursivefk" panose="03000400000000000000" pitchFamily="66" charset="0"/>
              </a:rPr>
              <a:t/>
            </a:r>
            <a:br>
              <a:rPr lang="en-US" b="1" dirty="0">
                <a:latin typeface="NTFPreCursivefk" panose="03000400000000000000" pitchFamily="66" charset="0"/>
              </a:rPr>
            </a:br>
            <a:r>
              <a:rPr lang="en-US" b="1" dirty="0">
                <a:latin typeface="NTFPreCursivefk" panose="03000400000000000000" pitchFamily="66" charset="0"/>
              </a:rPr>
              <a:t>A host, of golden </a:t>
            </a:r>
            <a:r>
              <a:rPr lang="en-US" b="1" dirty="0">
                <a:solidFill>
                  <a:srgbClr val="0070C0"/>
                </a:solidFill>
                <a:latin typeface="NTFPreCursivefk" panose="03000400000000000000" pitchFamily="66" charset="0"/>
              </a:rPr>
              <a:t>daffodils; B</a:t>
            </a:r>
            <a:r>
              <a:rPr lang="en-US" b="1" dirty="0">
                <a:latin typeface="NTFPreCursivefk" panose="03000400000000000000" pitchFamily="66" charset="0"/>
              </a:rPr>
              <a:t/>
            </a:r>
            <a:br>
              <a:rPr lang="en-US" b="1" dirty="0">
                <a:latin typeface="NTFPreCursivefk" panose="03000400000000000000" pitchFamily="66" charset="0"/>
              </a:rPr>
            </a:br>
            <a:r>
              <a:rPr lang="en-US" b="1" dirty="0">
                <a:latin typeface="NTFPreCursivefk" panose="03000400000000000000" pitchFamily="66" charset="0"/>
              </a:rPr>
              <a:t>Beside the lake, beneath the </a:t>
            </a:r>
            <a:r>
              <a:rPr lang="en-US" b="1" dirty="0">
                <a:solidFill>
                  <a:srgbClr val="00B050"/>
                </a:solidFill>
                <a:latin typeface="NTFPreCursivefk" panose="03000400000000000000" pitchFamily="66" charset="0"/>
              </a:rPr>
              <a:t>trees, C</a:t>
            </a:r>
            <a:r>
              <a:rPr lang="en-US" b="1" dirty="0">
                <a:latin typeface="NTFPreCursivefk" panose="03000400000000000000" pitchFamily="66" charset="0"/>
              </a:rPr>
              <a:t/>
            </a:r>
            <a:br>
              <a:rPr lang="en-US" b="1" dirty="0">
                <a:latin typeface="NTFPreCursivefk" panose="03000400000000000000" pitchFamily="66" charset="0"/>
              </a:rPr>
            </a:br>
            <a:r>
              <a:rPr lang="en-US" b="1" dirty="0">
                <a:latin typeface="NTFPreCursivefk" panose="03000400000000000000" pitchFamily="66" charset="0"/>
              </a:rPr>
              <a:t>Fluttering and dancing in the </a:t>
            </a:r>
            <a:r>
              <a:rPr lang="en-US" b="1" dirty="0">
                <a:solidFill>
                  <a:srgbClr val="00B050"/>
                </a:solidFill>
                <a:latin typeface="NTFPreCursivefk" panose="03000400000000000000" pitchFamily="66" charset="0"/>
              </a:rPr>
              <a:t>breeze. C</a:t>
            </a:r>
            <a:endParaRPr lang="en-US" dirty="0">
              <a:solidFill>
                <a:srgbClr val="00B050"/>
              </a:solidFill>
              <a:latin typeface="NTFPreCursivefk" panose="03000400000000000000" pitchFamily="66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1127F8C-3886-47D7-AAA7-64540DDC533E}"/>
              </a:ext>
            </a:extLst>
          </p:cNvPr>
          <p:cNvSpPr txBox="1">
            <a:spLocks/>
          </p:cNvSpPr>
          <p:nvPr/>
        </p:nvSpPr>
        <p:spPr>
          <a:xfrm>
            <a:off x="501674" y="457200"/>
            <a:ext cx="845820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Rhyme </a:t>
            </a:r>
            <a:r>
              <a:rPr lang="en-US" sz="4000" dirty="0">
                <a:solidFill>
                  <a:schemeClr val="tx1"/>
                </a:solidFill>
                <a:latin typeface="NTFPreCursivefk" panose="03000400000000000000" pitchFamily="66" charset="0"/>
              </a:rPr>
              <a:t>Scheme: </a:t>
            </a:r>
            <a:r>
              <a:rPr lang="en-US" sz="4000" dirty="0">
                <a:solidFill>
                  <a:srgbClr val="FF0000"/>
                </a:solidFill>
                <a:latin typeface="NTFPreCursivefk" panose="03000400000000000000" pitchFamily="66" charset="0"/>
              </a:rPr>
              <a:t>A,B,A,B,C,C</a:t>
            </a:r>
          </a:p>
          <a:p>
            <a:pPr marL="0" indent="0">
              <a:buNone/>
            </a:pPr>
            <a:r>
              <a:rPr lang="en-GB" sz="2800" dirty="0">
                <a:latin typeface="NTFPreCursivefk" panose="03000400000000000000" pitchFamily="66" charset="0"/>
                <a:hlinkClick r:id="rId2"/>
              </a:rPr>
              <a:t>What is a rhyme scheme? - BBC Bitesize</a:t>
            </a:r>
            <a:endParaRPr lang="en-GB" sz="2800" dirty="0"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7A2481-DD5E-4501-85C7-3A98F87CC163}"/>
              </a:ext>
            </a:extLst>
          </p:cNvPr>
          <p:cNvSpPr/>
          <p:nvPr/>
        </p:nvSpPr>
        <p:spPr>
          <a:xfrm>
            <a:off x="357158" y="5072074"/>
            <a:ext cx="81304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NTFPreCursivefk" panose="03000400000000000000" pitchFamily="66" charset="0"/>
              </a:rPr>
              <a:t>Alternate Rhyme – </a:t>
            </a:r>
            <a:r>
              <a:rPr lang="en-GB" sz="2400" dirty="0" smtClean="0">
                <a:latin typeface="NTFPreCursivefk" panose="03000400000000000000" pitchFamily="66" charset="0"/>
              </a:rPr>
              <a:t>A,B,A,B (First and third lines rhyme and second and fourth lines rhyme)</a:t>
            </a:r>
            <a:endParaRPr lang="en-GB" sz="2400" dirty="0">
              <a:latin typeface="NTFPreCursivefk" panose="03000400000000000000" pitchFamily="66" charset="0"/>
            </a:endParaRPr>
          </a:p>
          <a:p>
            <a:pPr algn="ctr"/>
            <a:r>
              <a:rPr lang="en-GB" sz="2400" dirty="0" smtClean="0">
                <a:latin typeface="NTFPreCursivefk" panose="03000400000000000000" pitchFamily="66" charset="0"/>
              </a:rPr>
              <a:t>Rhyming </a:t>
            </a:r>
            <a:r>
              <a:rPr lang="en-GB" sz="2400" dirty="0">
                <a:latin typeface="NTFPreCursivefk" panose="03000400000000000000" pitchFamily="66" charset="0"/>
              </a:rPr>
              <a:t>Couplet – </a:t>
            </a:r>
            <a:r>
              <a:rPr lang="en-GB" sz="2400" dirty="0" smtClean="0">
                <a:latin typeface="NTFPreCursivefk" panose="03000400000000000000" pitchFamily="66" charset="0"/>
              </a:rPr>
              <a:t>C,C (Lines that follow on from </a:t>
            </a:r>
            <a:r>
              <a:rPr lang="en-GB" sz="2400" dirty="0" err="1" smtClean="0">
                <a:latin typeface="NTFPreCursivefk" panose="03000400000000000000" pitchFamily="66" charset="0"/>
              </a:rPr>
              <a:t>eachother</a:t>
            </a:r>
            <a:r>
              <a:rPr lang="en-GB" sz="2400" dirty="0" smtClean="0">
                <a:latin typeface="NTFPreCursivefk" panose="03000400000000000000" pitchFamily="66" charset="0"/>
              </a:rPr>
              <a:t> where the final words of each line rhyme)</a:t>
            </a:r>
            <a:endParaRPr lang="en-GB" sz="2400" dirty="0">
              <a:latin typeface="NTFPreCursivefk" panose="03000400000000000000" pitchFamily="66" charset="0"/>
            </a:endParaRPr>
          </a:p>
          <a:p>
            <a:endParaRPr lang="en-GB" sz="3200" dirty="0">
              <a:solidFill>
                <a:srgbClr val="FF0000"/>
              </a:solidFill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28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1127F8C-3886-47D7-AAA7-64540DDC533E}"/>
              </a:ext>
            </a:extLst>
          </p:cNvPr>
          <p:cNvSpPr txBox="1">
            <a:spLocks/>
          </p:cNvSpPr>
          <p:nvPr/>
        </p:nvSpPr>
        <p:spPr>
          <a:xfrm>
            <a:off x="501674" y="457200"/>
            <a:ext cx="845820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NTFPreCursivefk" panose="03000400000000000000" pitchFamily="66" charset="0"/>
              </a:rPr>
              <a:t>Repetition</a:t>
            </a:r>
          </a:p>
          <a:p>
            <a:pPr marL="0" indent="0">
              <a:buNone/>
            </a:pPr>
            <a:r>
              <a:rPr lang="en-GB" sz="4000" dirty="0" smtClean="0">
                <a:latin typeface="NTFPreCursivef" panose="03000400000000000000" pitchFamily="66" charset="0"/>
                <a:hlinkClick r:id="rId2"/>
              </a:rPr>
              <a:t>What </a:t>
            </a:r>
            <a:r>
              <a:rPr lang="en-GB" sz="4000" dirty="0">
                <a:latin typeface="NTFPreCursivef" panose="03000400000000000000" pitchFamily="66" charset="0"/>
                <a:hlinkClick r:id="rId2"/>
              </a:rPr>
              <a:t>is repetition? - BBC Bitesize</a:t>
            </a:r>
            <a:endParaRPr lang="en-GB" sz="4000" dirty="0">
              <a:latin typeface="NTFPreCursivef" panose="03000400000000000000" pitchFamily="66" charset="0"/>
            </a:endParaRPr>
          </a:p>
          <a:p>
            <a:pPr marL="0" indent="0">
              <a:buNone/>
            </a:pPr>
            <a:r>
              <a:rPr lang="en-GB" sz="4000" dirty="0" smtClean="0">
                <a:solidFill>
                  <a:srgbClr val="FF0000"/>
                </a:solidFill>
                <a:latin typeface="NTFPreCursivef" panose="03000400000000000000" pitchFamily="66" charset="0"/>
              </a:rPr>
              <a:t>Task: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Are </a:t>
            </a:r>
            <a:r>
              <a:rPr lang="en-GB" sz="4000" dirty="0">
                <a:solidFill>
                  <a:schemeClr val="tx1"/>
                </a:solidFill>
                <a:latin typeface="NTFPreCursivef" panose="03000400000000000000" pitchFamily="66" charset="0"/>
              </a:rPr>
              <a:t>any words repeated in ‘Daffodils</a:t>
            </a:r>
            <a:r>
              <a:rPr lang="en-GB" sz="40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’?</a:t>
            </a:r>
          </a:p>
          <a:p>
            <a:pPr marL="0" indent="0">
              <a:buNone/>
            </a:pPr>
            <a:endParaRPr lang="en-GB" sz="40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marL="0" indent="0">
              <a:buNone/>
            </a:pPr>
            <a:r>
              <a:rPr lang="en-GB" sz="40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Why </a:t>
            </a:r>
            <a:r>
              <a:rPr lang="en-GB" sz="40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do you think the words are repeated?</a:t>
            </a:r>
            <a:endParaRPr lang="en-US" sz="4000" dirty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335756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NTFPreCursivefk" panose="03000400000000000000" pitchFamily="66" charset="0"/>
              </a:rPr>
              <a:t>3</a:t>
            </a:r>
            <a:r>
              <a:rPr lang="en-US" sz="2400" baseline="30000" dirty="0" smtClean="0">
                <a:latin typeface="NTFPreCursivefk" panose="03000400000000000000" pitchFamily="66" charset="0"/>
              </a:rPr>
              <a:t>rd</a:t>
            </a:r>
            <a:r>
              <a:rPr lang="en-US" sz="2400" dirty="0" smtClean="0">
                <a:latin typeface="NTFPreCursivefk" panose="03000400000000000000" pitchFamily="66" charset="0"/>
              </a:rPr>
              <a:t> Stanza- poet repeats the word ‘gazed’ twice. </a:t>
            </a:r>
          </a:p>
          <a:p>
            <a:pPr algn="ctr"/>
            <a:r>
              <a:rPr lang="en-US" sz="2400" dirty="0" smtClean="0">
                <a:latin typeface="NTFPreCursivefk" panose="03000400000000000000" pitchFamily="66" charset="0"/>
              </a:rPr>
              <a:t>The word ‘dance’ is repeated 3 times in the poem.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03C811D-0786-4823-9339-DABAC4B06222}"/>
              </a:ext>
            </a:extLst>
          </p:cNvPr>
          <p:cNvSpPr txBox="1">
            <a:spLocks/>
          </p:cNvSpPr>
          <p:nvPr/>
        </p:nvSpPr>
        <p:spPr>
          <a:xfrm>
            <a:off x="428596" y="5000636"/>
            <a:ext cx="845820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NTFPreCursivefk" panose="03000400000000000000" pitchFamily="66" charset="0"/>
              </a:rPr>
              <a:t>The repetition of ‘gazed’ </a:t>
            </a:r>
            <a:r>
              <a:rPr lang="en-US" sz="2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could show </a:t>
            </a:r>
            <a:r>
              <a:rPr lang="en-US" sz="2400" dirty="0">
                <a:solidFill>
                  <a:schemeClr val="tx1"/>
                </a:solidFill>
                <a:latin typeface="NTFPreCursivefk" panose="03000400000000000000" pitchFamily="66" charset="0"/>
              </a:rPr>
              <a:t>how much the speaker </a:t>
            </a:r>
            <a:r>
              <a:rPr lang="en-US" sz="2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loved looking </a:t>
            </a:r>
            <a:r>
              <a:rPr lang="en-US" sz="2400" dirty="0">
                <a:solidFill>
                  <a:schemeClr val="tx1"/>
                </a:solidFill>
                <a:latin typeface="NTFPreCursivefk" panose="03000400000000000000" pitchFamily="66" charset="0"/>
              </a:rPr>
              <a:t>at the daffodils.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NTFPreCursivefk" panose="03000400000000000000" pitchFamily="66" charset="0"/>
              </a:rPr>
              <a:t>repetition of ‘dance’ </a:t>
            </a:r>
            <a:r>
              <a:rPr lang="en-US" sz="2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shows the </a:t>
            </a:r>
            <a:r>
              <a:rPr lang="en-US" sz="2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happiness </a:t>
            </a:r>
            <a:r>
              <a:rPr lang="en-US" sz="2400" dirty="0">
                <a:solidFill>
                  <a:schemeClr val="tx1"/>
                </a:solidFill>
                <a:latin typeface="NTFPreCursivefk" panose="03000400000000000000" pitchFamily="66" charset="0"/>
              </a:rPr>
              <a:t>and liveliness of the flowers.</a:t>
            </a: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NTFPreCursivefk" panose="03000400000000000000" pitchFamily="66" charset="0"/>
              </a:rPr>
              <a:t>Alliteration</a:t>
            </a:r>
          </a:p>
          <a:p>
            <a:r>
              <a:rPr lang="en-GB" sz="2800" dirty="0" smtClean="0">
                <a:latin typeface="NTFPreCursivef" panose="03000400000000000000" pitchFamily="66" charset="0"/>
                <a:hlinkClick r:id="rId2"/>
              </a:rPr>
              <a:t>What is alliteration? - BBC </a:t>
            </a:r>
            <a:r>
              <a:rPr lang="en-GB" sz="2800" dirty="0" err="1" smtClean="0">
                <a:latin typeface="NTFPreCursivef" panose="03000400000000000000" pitchFamily="66" charset="0"/>
                <a:hlinkClick r:id="rId2"/>
              </a:rPr>
              <a:t>Bitesize</a:t>
            </a:r>
            <a:endParaRPr lang="en-GB" sz="2800" dirty="0" smtClean="0">
              <a:latin typeface="NTFPreCursivef" panose="03000400000000000000" pitchFamily="66" charset="0"/>
            </a:endParaRPr>
          </a:p>
          <a:p>
            <a:r>
              <a:rPr lang="en-GB" sz="3200" b="1" dirty="0" smtClean="0">
                <a:latin typeface="NTFPreCursivef" panose="03000400000000000000" pitchFamily="66" charset="0"/>
              </a:rPr>
              <a:t>Alliteration </a:t>
            </a:r>
            <a:r>
              <a:rPr lang="en-GB" sz="3200" b="1" dirty="0" smtClean="0">
                <a:latin typeface="NTFPreCursivef" panose="03000400000000000000" pitchFamily="66" charset="0"/>
              </a:rPr>
              <a:t>is when words start with the same sound:</a:t>
            </a:r>
          </a:p>
          <a:p>
            <a:r>
              <a:rPr lang="en-GB" sz="3200" dirty="0" smtClean="0">
                <a:latin typeface="NTFPreCursivef" panose="03000400000000000000" pitchFamily="66" charset="0"/>
              </a:rPr>
              <a:t>Example: Sammy the slippery snake came sliding.</a:t>
            </a:r>
          </a:p>
          <a:p>
            <a:endParaRPr lang="en-GB" sz="3200" dirty="0" smtClean="0">
              <a:latin typeface="NTFPreCursivef" panose="03000400000000000000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06FECC-6843-4D5D-B362-3155F728D4C5}"/>
              </a:ext>
            </a:extLst>
          </p:cNvPr>
          <p:cNvSpPr/>
          <p:nvPr/>
        </p:nvSpPr>
        <p:spPr>
          <a:xfrm>
            <a:off x="500034" y="2857496"/>
            <a:ext cx="77533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NTFPreCursivefk" panose="03000400000000000000" pitchFamily="66" charset="0"/>
              </a:rPr>
              <a:t>B</a:t>
            </a:r>
            <a:r>
              <a:rPr lang="en-GB" sz="3600" dirty="0" smtClean="0">
                <a:solidFill>
                  <a:srgbClr val="444D26"/>
                </a:solidFill>
                <a:latin typeface="NTFPreCursivefk" panose="03000400000000000000" pitchFamily="66" charset="0"/>
              </a:rPr>
              <a:t>eside </a:t>
            </a:r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the lake, </a:t>
            </a:r>
            <a:r>
              <a:rPr lang="en-GB" sz="3600" dirty="0">
                <a:solidFill>
                  <a:srgbClr val="FF0000"/>
                </a:solidFill>
                <a:latin typeface="NTFPreCursivefk" panose="03000400000000000000" pitchFamily="66" charset="0"/>
              </a:rPr>
              <a:t>b</a:t>
            </a:r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eneath the trees,</a:t>
            </a:r>
          </a:p>
          <a:p>
            <a:endParaRPr lang="en-GB" sz="3600" dirty="0">
              <a:solidFill>
                <a:srgbClr val="444D26"/>
              </a:solidFill>
              <a:latin typeface="NTFPreCursivefk" panose="03000400000000000000" pitchFamily="66" charset="0"/>
            </a:endParaRPr>
          </a:p>
          <a:p>
            <a:r>
              <a:rPr lang="en-GB" sz="3600" dirty="0">
                <a:solidFill>
                  <a:srgbClr val="FF0000"/>
                </a:solidFill>
                <a:latin typeface="NTFPreCursivefk" panose="03000400000000000000" pitchFamily="66" charset="0"/>
              </a:rPr>
              <a:t>W</a:t>
            </a:r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hat </a:t>
            </a:r>
            <a:r>
              <a:rPr lang="en-GB" sz="3600" dirty="0">
                <a:solidFill>
                  <a:srgbClr val="FF0000"/>
                </a:solidFill>
                <a:latin typeface="NTFPreCursivefk" panose="03000400000000000000" pitchFamily="66" charset="0"/>
              </a:rPr>
              <a:t>w</a:t>
            </a:r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ealth the show to me had brought:</a:t>
            </a:r>
          </a:p>
          <a:p>
            <a:endParaRPr lang="en-GB" sz="3600" dirty="0">
              <a:solidFill>
                <a:srgbClr val="444D26"/>
              </a:solidFill>
              <a:latin typeface="NTFPreCursivefk" panose="03000400000000000000" pitchFamily="66" charset="0"/>
            </a:endParaRPr>
          </a:p>
          <a:p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And </a:t>
            </a:r>
            <a:r>
              <a:rPr lang="en-GB" sz="3600" dirty="0">
                <a:solidFill>
                  <a:srgbClr val="FF0000"/>
                </a:solidFill>
                <a:latin typeface="NTFPreCursivefk" panose="03000400000000000000" pitchFamily="66" charset="0"/>
              </a:rPr>
              <a:t>d</a:t>
            </a:r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ances with the </a:t>
            </a:r>
            <a:r>
              <a:rPr lang="en-GB" sz="3600" dirty="0">
                <a:solidFill>
                  <a:srgbClr val="FF0000"/>
                </a:solidFill>
                <a:latin typeface="NTFPreCursivefk" panose="03000400000000000000" pitchFamily="66" charset="0"/>
              </a:rPr>
              <a:t>d</a:t>
            </a:r>
            <a: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  <a:t>affodils. </a:t>
            </a:r>
            <a:br>
              <a:rPr lang="en-GB" sz="3600" dirty="0">
                <a:solidFill>
                  <a:srgbClr val="444D26"/>
                </a:solidFill>
                <a:latin typeface="NTFPreCursivefk" panose="03000400000000000000" pitchFamily="66" charset="0"/>
              </a:rPr>
            </a:br>
            <a:r>
              <a:rPr lang="en-US" sz="4000" dirty="0">
                <a:solidFill>
                  <a:srgbClr val="444D26"/>
                </a:solidFill>
                <a:latin typeface="NTFPreCursivefk" panose="03000400000000000000" pitchFamily="66" charset="0"/>
              </a:rPr>
              <a:t/>
            </a:r>
            <a:br>
              <a:rPr lang="en-US" sz="4000" dirty="0">
                <a:solidFill>
                  <a:srgbClr val="444D26"/>
                </a:solidFill>
                <a:latin typeface="NTFPreCursivefk" panose="03000400000000000000" pitchFamily="66" charset="0"/>
              </a:rPr>
            </a:b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365" t="17479" r="23728" b="7838"/>
          <a:stretch>
            <a:fillRect/>
          </a:stretch>
        </p:blipFill>
        <p:spPr bwMode="auto">
          <a:xfrm>
            <a:off x="500034" y="1285859"/>
            <a:ext cx="5500726" cy="527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428604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>
                <a:solidFill>
                  <a:schemeClr val="tx1"/>
                </a:solidFill>
                <a:latin typeface="NTFPreCursive" pitchFamily="66" charset="0"/>
              </a:rPr>
              <a:t>Challenge</a:t>
            </a:r>
            <a:r>
              <a:rPr lang="en-GB" sz="4000" dirty="0" smtClean="0">
                <a:solidFill>
                  <a:schemeClr val="tx1"/>
                </a:solidFill>
                <a:latin typeface="NTFPreCursive" pitchFamily="66" charset="0"/>
              </a:rPr>
              <a:t>: </a:t>
            </a:r>
          </a:p>
          <a:p>
            <a:pPr algn="ctr">
              <a:buNone/>
            </a:pPr>
            <a:endParaRPr lang="en-GB" sz="3600" dirty="0" smtClean="0">
              <a:solidFill>
                <a:schemeClr val="tx1"/>
              </a:solidFill>
              <a:latin typeface="NTFPreCursive" pitchFamily="66" charset="0"/>
            </a:endParaRPr>
          </a:p>
          <a:p>
            <a:pPr algn="ctr">
              <a:buNone/>
            </a:pPr>
            <a:r>
              <a:rPr lang="en-GB" sz="3600" dirty="0" smtClean="0">
                <a:solidFill>
                  <a:schemeClr val="tx1"/>
                </a:solidFill>
                <a:latin typeface="NTFPreCursive" pitchFamily="66" charset="0"/>
              </a:rPr>
              <a:t>Can </a:t>
            </a:r>
            <a:r>
              <a:rPr lang="en-GB" sz="3600" dirty="0" smtClean="0">
                <a:solidFill>
                  <a:schemeClr val="tx1"/>
                </a:solidFill>
                <a:latin typeface="NTFPreCursive" pitchFamily="66" charset="0"/>
              </a:rPr>
              <a:t>you write your own stanza with the same rhyme scheme as Daffodils? </a:t>
            </a:r>
            <a:endParaRPr lang="en-GB" sz="3600" dirty="0" smtClean="0">
              <a:solidFill>
                <a:schemeClr val="tx1"/>
              </a:solidFill>
              <a:latin typeface="NTFPreCursive" pitchFamily="66" charset="0"/>
            </a:endParaRPr>
          </a:p>
          <a:p>
            <a:pPr algn="ctr">
              <a:buNone/>
            </a:pPr>
            <a:r>
              <a:rPr lang="en-GB" sz="3600" dirty="0" smtClean="0">
                <a:solidFill>
                  <a:schemeClr val="tx1"/>
                </a:solidFill>
                <a:latin typeface="NTFPreCursive" pitchFamily="66" charset="0"/>
              </a:rPr>
              <a:t>It </a:t>
            </a:r>
            <a:r>
              <a:rPr lang="en-GB" sz="3600" dirty="0" smtClean="0">
                <a:solidFill>
                  <a:schemeClr val="tx1"/>
                </a:solidFill>
                <a:latin typeface="NTFPreCursive" pitchFamily="66" charset="0"/>
              </a:rPr>
              <a:t>can be about anything you want. </a:t>
            </a:r>
          </a:p>
          <a:p>
            <a:pPr algn="ctr">
              <a:buNone/>
            </a:pPr>
            <a:r>
              <a:rPr lang="en-GB" sz="3600" dirty="0" smtClean="0">
                <a:solidFill>
                  <a:schemeClr val="tx1"/>
                </a:solidFill>
                <a:latin typeface="NTFPreCursive" pitchFamily="66" charset="0"/>
              </a:rPr>
              <a:t> Can you include </a:t>
            </a:r>
            <a:r>
              <a:rPr lang="en-GB" sz="3600" dirty="0" smtClean="0">
                <a:solidFill>
                  <a:schemeClr val="tx1"/>
                </a:solidFill>
                <a:latin typeface="NTFPreCursive" pitchFamily="66" charset="0"/>
              </a:rPr>
              <a:t>Repetition or Alliteration?</a:t>
            </a:r>
            <a:endParaRPr lang="en-GB" sz="3600" dirty="0" smtClean="0">
              <a:solidFill>
                <a:schemeClr val="tx1"/>
              </a:solidFill>
              <a:latin typeface="NTFPreCursive" pitchFamily="66" charset="0"/>
            </a:endParaRPr>
          </a:p>
          <a:p>
            <a:pPr algn="ctr">
              <a:buNone/>
            </a:pPr>
            <a:endParaRPr lang="en-GB" sz="3600" dirty="0">
              <a:latin typeface="NTFPreCursive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200</TotalTime>
  <Words>248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Slide 1</vt:lpstr>
      <vt:lpstr>Slide 2</vt:lpstr>
      <vt:lpstr>Slide 3</vt:lpstr>
      <vt:lpstr>Slide 4</vt:lpstr>
      <vt:lpstr>Slide 5</vt:lpstr>
      <vt:lpstr>Task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ANALYSIS</dc:title>
  <dc:creator>User</dc:creator>
  <cp:lastModifiedBy>Sue</cp:lastModifiedBy>
  <cp:revision>39</cp:revision>
  <dcterms:created xsi:type="dcterms:W3CDTF">2012-02-05T07:27:20Z</dcterms:created>
  <dcterms:modified xsi:type="dcterms:W3CDTF">2021-01-09T17:27:22Z</dcterms:modified>
</cp:coreProperties>
</file>