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9"/>
  </p:handoutMasterIdLst>
  <p:sldIdLst>
    <p:sldId id="261" r:id="rId2"/>
    <p:sldId id="294" r:id="rId3"/>
    <p:sldId id="313" r:id="rId4"/>
    <p:sldId id="314" r:id="rId5"/>
    <p:sldId id="315" r:id="rId6"/>
    <p:sldId id="316" r:id="rId7"/>
    <p:sldId id="318" r:id="rId8"/>
  </p:sldIdLst>
  <p:sldSz cx="9144000" cy="6858000" type="screen4x3"/>
  <p:notesSz cx="6858000" cy="9144000"/>
  <p:embeddedFontLst>
    <p:embeddedFont>
      <p:font typeface="Twinkl" panose="020B0604020202020204" charset="0"/>
      <p:regular r:id="rId10"/>
      <p:bold r:id="rId11"/>
    </p:embeddedFont>
    <p:embeddedFont>
      <p:font typeface="Tuffy" panose="020B0603060100000000" charset="0"/>
      <p:regular r:id="rId12"/>
      <p:bold r:id="rId13"/>
      <p:italic r:id="rId14"/>
      <p:boldItalic r:id="rId15"/>
    </p:embeddedFont>
    <p:embeddedFont>
      <p:font typeface="Sassoon Infant Rg" panose="02000503030000020003" charset="0"/>
      <p:regular r:id="rId16"/>
      <p:bold r:id="rId17"/>
    </p:embeddedFont>
    <p:embeddedFont>
      <p:font typeface="Sassoon Infant Md" panose="02000603050000020003" charset="0"/>
      <p:regular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522"/>
    <a:srgbClr val="67BEF1"/>
    <a:srgbClr val="6E3A8C"/>
    <a:srgbClr val="449F5A"/>
    <a:srgbClr val="F9D222"/>
    <a:srgbClr val="FEFEFE"/>
    <a:srgbClr val="14B4E4"/>
    <a:srgbClr val="DFF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-1554" y="-102"/>
      </p:cViewPr>
      <p:guideLst>
        <p:guide orient="horz" pos="2160"/>
        <p:guide orient="horz" pos="3997"/>
        <p:guide orient="horz" pos="323"/>
        <p:guide orient="horz" pos="459"/>
        <p:guide orient="horz" pos="3838"/>
        <p:guide pos="2880"/>
        <p:guide pos="317"/>
        <p:guide pos="5420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C089CB6-AABD-43E3-88A2-76529C29CA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winkl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72E4FE6-8A2C-4E54-BA14-971E541001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fld id="{15AB5858-3ADD-466E-A3E7-A032E51E67E4}" type="datetimeFigureOut">
              <a:rPr lang="en-GB"/>
              <a:pPr>
                <a:defRPr/>
              </a:pPr>
              <a:t>07/07/2020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B7B69F1-0EDD-48B0-A781-03DEBAFA24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winkl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58D9AB0-6169-45F9-B57B-F3CD86A7CE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winkl" pitchFamily="2" charset="0"/>
              </a:defRPr>
            </a:lvl1pPr>
          </a:lstStyle>
          <a:p>
            <a:pPr>
              <a:defRPr/>
            </a:pPr>
            <a:fld id="{3A091663-1A0C-45A7-807B-200723605BF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134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C7E5246D-C2EC-44FF-9CE7-B09F48462A0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="" xmlns:a16="http://schemas.microsoft.com/office/drawing/2014/main" id="{D513DFF9-346E-419E-BA86-A4C97188AF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608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A0264653-7448-4B46-9F0F-59D40449D48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="" xmlns:a16="http://schemas.microsoft.com/office/drawing/2014/main" id="{835C2531-321E-44F3-8D2D-BAD16924B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662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="" xmlns:a16="http://schemas.microsoft.com/office/drawing/2014/main" id="{AED2CAF4-6D5D-4137-A3EA-E762E7112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5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79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62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="" xmlns:a16="http://schemas.microsoft.com/office/drawing/2014/main" id="{1B16043A-5CD0-4C16-A3A7-C6FAEAC63C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9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3B469C2B-489B-46A0-86F5-2C80CF48E4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42E9E616-46D3-4034-8903-136061C6E1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1" r:id="rId4"/>
    <p:sldLayoutId id="2147483822" r:id="rId5"/>
    <p:sldLayoutId id="214748382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7F861428-492A-454B-8FE4-6336D8CE2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>
            <a:extLst>
              <a:ext uri="{FF2B5EF4-FFF2-40B4-BE49-F238E27FC236}">
                <a16:creationId xmlns="" xmlns:a16="http://schemas.microsoft.com/office/drawing/2014/main" id="{7EDE3413-4F33-4512-9B6C-54142234F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177A963-BE0E-4D40-BB8F-AEC78B35891C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6E3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1BB51F24-AD64-4012-AACA-833D7697EE80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>
            <a:extLst>
              <a:ext uri="{FF2B5EF4-FFF2-40B4-BE49-F238E27FC236}">
                <a16:creationId xmlns="" xmlns:a16="http://schemas.microsoft.com/office/drawing/2014/main" id="{D960DF10-4CE1-41EC-A933-FA7A82D8B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Tuffy" panose="020B0603060100000000" pitchFamily="34" charset="0"/>
              </a:rPr>
              <a:t>Maths </a:t>
            </a:r>
            <a:r>
              <a:rPr lang="en-GB" altLang="en-US" sz="800">
                <a:solidFill>
                  <a:schemeClr val="bg1"/>
                </a:solidFill>
                <a:latin typeface="Tuffy" panose="020B0603060100000000" pitchFamily="34" charset="0"/>
              </a:rPr>
              <a:t>| Year 1 | Multiplication and Division | Arrays | Lesson 1 of 1: Arrays</a:t>
            </a:r>
          </a:p>
        </p:txBody>
      </p:sp>
      <p:sp>
        <p:nvSpPr>
          <p:cNvPr id="7175" name="Title 17">
            <a:extLst>
              <a:ext uri="{FF2B5EF4-FFF2-40B4-BE49-F238E27FC236}">
                <a16:creationId xmlns="" xmlns:a16="http://schemas.microsoft.com/office/drawing/2014/main" id="{2B50C281-4E58-450F-9E17-25F20FDF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/>
              <a:t>Maths</a:t>
            </a:r>
            <a:endParaRPr lang="en-GB" altLang="en-US" sz="5400" b="0"/>
          </a:p>
        </p:txBody>
      </p:sp>
      <p:sp>
        <p:nvSpPr>
          <p:cNvPr id="7176" name="Text Placeholder 16">
            <a:extLst>
              <a:ext uri="{FF2B5EF4-FFF2-40B4-BE49-F238E27FC236}">
                <a16:creationId xmlns="" xmlns:a16="http://schemas.microsoft.com/office/drawing/2014/main" id="{E667E431-D9AD-4CEC-82E9-0751C508B2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/>
              <a:t>Multiplication and Division</a:t>
            </a:r>
          </a:p>
        </p:txBody>
      </p:sp>
      <p:pic>
        <p:nvPicPr>
          <p:cNvPr id="7177" name="Picture 2">
            <a:extLst>
              <a:ext uri="{FF2B5EF4-FFF2-40B4-BE49-F238E27FC236}">
                <a16:creationId xmlns="" xmlns:a16="http://schemas.microsoft.com/office/drawing/2014/main" id="{A2B1689F-DC0E-4A7A-AED6-DA1270C36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56CDE11-3A51-4875-9186-EE4F3C8D0376}"/>
              </a:ext>
            </a:extLst>
          </p:cNvPr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8195" name="Title 7">
            <a:extLst>
              <a:ext uri="{FF2B5EF4-FFF2-40B4-BE49-F238E27FC236}">
                <a16:creationId xmlns="" xmlns:a16="http://schemas.microsoft.com/office/drawing/2014/main" id="{08F0A4ED-D80F-4EE4-B941-4BAACE14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2613"/>
            <a:ext cx="7886700" cy="1325562"/>
          </a:xfrm>
        </p:spPr>
        <p:txBody>
          <a:bodyPr lIns="0" tIns="0" rIns="0" bIns="0"/>
          <a:lstStyle/>
          <a:p>
            <a:pPr eaLnBrk="1" hangingPunct="1"/>
            <a:r>
              <a:rPr lang="en-GB" altLang="en-US" sz="5400">
                <a:solidFill>
                  <a:schemeClr val="tx1"/>
                </a:solidFill>
              </a:rPr>
              <a:t>Arrays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>
            <a:extLst>
              <a:ext uri="{FF2B5EF4-FFF2-40B4-BE49-F238E27FC236}">
                <a16:creationId xmlns="" xmlns:a16="http://schemas.microsoft.com/office/drawing/2014/main" id="{D7197236-1579-4A01-9FAF-BB8EE8BE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Toy Shop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428DD755-05D2-4525-91AD-ECFD20972E80}"/>
              </a:ext>
            </a:extLst>
          </p:cNvPr>
          <p:cNvSpPr/>
          <p:nvPr/>
        </p:nvSpPr>
        <p:spPr>
          <a:xfrm>
            <a:off x="750888" y="1371600"/>
            <a:ext cx="7632700" cy="414338"/>
          </a:xfrm>
          <a:prstGeom prst="roundRect">
            <a:avLst/>
          </a:prstGeom>
          <a:solidFill>
            <a:srgbClr val="F94522"/>
          </a:solidFill>
          <a:ln>
            <a:solidFill>
              <a:srgbClr val="F94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" pitchFamily="2" charset="0"/>
              </a:rPr>
              <a:t>How could we count the teddies?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66127D69-B0C1-44D1-B253-AA3A92989478}"/>
              </a:ext>
            </a:extLst>
          </p:cNvPr>
          <p:cNvSpPr/>
          <p:nvPr/>
        </p:nvSpPr>
        <p:spPr>
          <a:xfrm>
            <a:off x="750888" y="1873250"/>
            <a:ext cx="7632700" cy="41433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" pitchFamily="2" charset="0"/>
              </a:rPr>
              <a:t>How many shelves will we need for the teddies?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B8AC189C-4B2E-493C-B515-A0E879E262EE}"/>
              </a:ext>
            </a:extLst>
          </p:cNvPr>
          <p:cNvSpPr/>
          <p:nvPr/>
        </p:nvSpPr>
        <p:spPr>
          <a:xfrm>
            <a:off x="755650" y="2379663"/>
            <a:ext cx="7632700" cy="414337"/>
          </a:xfrm>
          <a:prstGeom prst="roundRect">
            <a:avLst/>
          </a:prstGeom>
          <a:solidFill>
            <a:srgbClr val="67BEF1"/>
          </a:solidFill>
          <a:ln>
            <a:solidFill>
              <a:srgbClr val="67B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" pitchFamily="2" charset="0"/>
              </a:rPr>
              <a:t>How many teddies will be on each shelf? </a:t>
            </a:r>
            <a:endParaRPr lang="en-GB" dirty="0">
              <a:solidFill>
                <a:srgbClr val="FF0000"/>
              </a:solidFill>
              <a:latin typeface="Twinkl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13E7A0A-58AF-4DED-B402-7D91B6901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692525"/>
            <a:ext cx="520541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>
            <a:extLst>
              <a:ext uri="{FF2B5EF4-FFF2-40B4-BE49-F238E27FC236}">
                <a16:creationId xmlns="" xmlns:a16="http://schemas.microsoft.com/office/drawing/2014/main" id="{250CB14A-5D20-4843-A368-E5B7AE9E9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60688"/>
            <a:ext cx="8858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>
            <a:extLst>
              <a:ext uri="{FF2B5EF4-FFF2-40B4-BE49-F238E27FC236}">
                <a16:creationId xmlns="" xmlns:a16="http://schemas.microsoft.com/office/drawing/2014/main" id="{7B1BF99E-56A1-42DD-AAB7-D2C58EE26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60688"/>
            <a:ext cx="887412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9">
            <a:extLst>
              <a:ext uri="{FF2B5EF4-FFF2-40B4-BE49-F238E27FC236}">
                <a16:creationId xmlns="" xmlns:a16="http://schemas.microsoft.com/office/drawing/2014/main" id="{39BFEA0D-C64C-42E2-89BF-FDBCC3283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2960688"/>
            <a:ext cx="8858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0">
            <a:extLst>
              <a:ext uri="{FF2B5EF4-FFF2-40B4-BE49-F238E27FC236}">
                <a16:creationId xmlns="" xmlns:a16="http://schemas.microsoft.com/office/drawing/2014/main" id="{05C86423-65BB-4BC3-8005-66F067E39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2960688"/>
            <a:ext cx="8858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1">
            <a:extLst>
              <a:ext uri="{FF2B5EF4-FFF2-40B4-BE49-F238E27FC236}">
                <a16:creationId xmlns="" xmlns:a16="http://schemas.microsoft.com/office/drawing/2014/main" id="{987DEC17-5054-4211-8E52-73259B930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2960688"/>
            <a:ext cx="8858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60C2283-F94F-4CB6-9796-34F6C4C0F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5143500"/>
            <a:ext cx="520541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5">
            <a:extLst>
              <a:ext uri="{FF2B5EF4-FFF2-40B4-BE49-F238E27FC236}">
                <a16:creationId xmlns="" xmlns:a16="http://schemas.microsoft.com/office/drawing/2014/main" id="{B7BEE5C1-A84E-4515-9664-90B79D771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11663"/>
            <a:ext cx="8858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36">
            <a:extLst>
              <a:ext uri="{FF2B5EF4-FFF2-40B4-BE49-F238E27FC236}">
                <a16:creationId xmlns="" xmlns:a16="http://schemas.microsoft.com/office/drawing/2014/main" id="{B9B251FE-E463-4BDF-9BF6-98F3EEEE3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11663"/>
            <a:ext cx="887412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37">
            <a:extLst>
              <a:ext uri="{FF2B5EF4-FFF2-40B4-BE49-F238E27FC236}">
                <a16:creationId xmlns="" xmlns:a16="http://schemas.microsoft.com/office/drawing/2014/main" id="{7D65AC37-64C6-4EC0-8115-8F9692458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4411663"/>
            <a:ext cx="8858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38">
            <a:extLst>
              <a:ext uri="{FF2B5EF4-FFF2-40B4-BE49-F238E27FC236}">
                <a16:creationId xmlns="" xmlns:a16="http://schemas.microsoft.com/office/drawing/2014/main" id="{02B86930-E96D-4A39-942D-D787F4630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4411663"/>
            <a:ext cx="8858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39">
            <a:extLst>
              <a:ext uri="{FF2B5EF4-FFF2-40B4-BE49-F238E27FC236}">
                <a16:creationId xmlns="" xmlns:a16="http://schemas.microsoft.com/office/drawing/2014/main" id="{B09C76B8-5886-42FD-A837-536646E35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4411663"/>
            <a:ext cx="88582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Talking Partners">
            <a:extLst>
              <a:ext uri="{FF2B5EF4-FFF2-40B4-BE49-F238E27FC236}">
                <a16:creationId xmlns="" xmlns:a16="http://schemas.microsoft.com/office/drawing/2014/main" id="{4AEF6122-78DF-4FA6-B971-921699CCA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>
            <a:extLst>
              <a:ext uri="{FF2B5EF4-FFF2-40B4-BE49-F238E27FC236}">
                <a16:creationId xmlns="" xmlns:a16="http://schemas.microsoft.com/office/drawing/2014/main" id="{6F3AA47A-26DE-41EE-A7E0-9B15F318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Toy Shop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66053A29-82AB-400D-ACB1-0640FC8880E5}"/>
              </a:ext>
            </a:extLst>
          </p:cNvPr>
          <p:cNvSpPr/>
          <p:nvPr/>
        </p:nvSpPr>
        <p:spPr>
          <a:xfrm>
            <a:off x="750888" y="1371600"/>
            <a:ext cx="7632700" cy="414338"/>
          </a:xfrm>
          <a:prstGeom prst="roundRect">
            <a:avLst/>
          </a:prstGeom>
          <a:solidFill>
            <a:srgbClr val="F94522"/>
          </a:solidFill>
          <a:ln>
            <a:solidFill>
              <a:srgbClr val="F94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" pitchFamily="2" charset="0"/>
              </a:rPr>
              <a:t>How many teddies are there now?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B4C09769-2EF7-4A4B-8753-D77095C0D74F}"/>
              </a:ext>
            </a:extLst>
          </p:cNvPr>
          <p:cNvSpPr/>
          <p:nvPr/>
        </p:nvSpPr>
        <p:spPr>
          <a:xfrm>
            <a:off x="750888" y="1873250"/>
            <a:ext cx="7632700" cy="41433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" pitchFamily="2" charset="0"/>
              </a:rPr>
              <a:t>How many shelves will we need?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7EC1DCC1-AB29-4F23-8A04-EB2CB77536F7}"/>
              </a:ext>
            </a:extLst>
          </p:cNvPr>
          <p:cNvSpPr/>
          <p:nvPr/>
        </p:nvSpPr>
        <p:spPr>
          <a:xfrm>
            <a:off x="755650" y="2379663"/>
            <a:ext cx="7632700" cy="414337"/>
          </a:xfrm>
          <a:prstGeom prst="roundRect">
            <a:avLst/>
          </a:prstGeom>
          <a:solidFill>
            <a:srgbClr val="67BEF1"/>
          </a:solidFill>
          <a:ln>
            <a:solidFill>
              <a:srgbClr val="67B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" pitchFamily="2" charset="0"/>
              </a:rPr>
              <a:t>How many teddies will be on each shelf?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4868829-B8BE-40A0-896F-D9F79E899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3362325"/>
            <a:ext cx="13255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>
            <a:extLst>
              <a:ext uri="{FF2B5EF4-FFF2-40B4-BE49-F238E27FC236}">
                <a16:creationId xmlns="" xmlns:a16="http://schemas.microsoft.com/office/drawing/2014/main" id="{CF1E3E10-FA71-49EB-8208-1448BA24A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879725"/>
            <a:ext cx="5238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>
            <a:extLst>
              <a:ext uri="{FF2B5EF4-FFF2-40B4-BE49-F238E27FC236}">
                <a16:creationId xmlns="" xmlns:a16="http://schemas.microsoft.com/office/drawing/2014/main" id="{043CD1AE-DFFE-4120-8493-A8AB6D908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879725"/>
            <a:ext cx="5238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9CA62EA-8525-4F30-9DD4-4C02B3B3F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4005263"/>
            <a:ext cx="13255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0">
            <a:extLst>
              <a:ext uri="{FF2B5EF4-FFF2-40B4-BE49-F238E27FC236}">
                <a16:creationId xmlns="" xmlns:a16="http://schemas.microsoft.com/office/drawing/2014/main" id="{46709551-0763-4721-A3ED-4554D4AC4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3522663"/>
            <a:ext cx="5238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1">
            <a:extLst>
              <a:ext uri="{FF2B5EF4-FFF2-40B4-BE49-F238E27FC236}">
                <a16:creationId xmlns="" xmlns:a16="http://schemas.microsoft.com/office/drawing/2014/main" id="{F957CD19-C39E-4850-BE83-2C7B93A4D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3522663"/>
            <a:ext cx="5238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29497C8-CF6E-4D7E-BF23-E5D9832B3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4648200"/>
            <a:ext cx="13255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24">
            <a:extLst>
              <a:ext uri="{FF2B5EF4-FFF2-40B4-BE49-F238E27FC236}">
                <a16:creationId xmlns="" xmlns:a16="http://schemas.microsoft.com/office/drawing/2014/main" id="{266F3F28-7AEC-43BC-8384-94316AECF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167188"/>
            <a:ext cx="523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25">
            <a:extLst>
              <a:ext uri="{FF2B5EF4-FFF2-40B4-BE49-F238E27FC236}">
                <a16:creationId xmlns="" xmlns:a16="http://schemas.microsoft.com/office/drawing/2014/main" id="{29226AE3-DF71-408D-BE1E-A88B37F56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4167188"/>
            <a:ext cx="523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41C3AAE-6BDE-4BA0-A6B7-A44293CD3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5294313"/>
            <a:ext cx="13255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8">
            <a:extLst>
              <a:ext uri="{FF2B5EF4-FFF2-40B4-BE49-F238E27FC236}">
                <a16:creationId xmlns="" xmlns:a16="http://schemas.microsoft.com/office/drawing/2014/main" id="{42B4CF95-73D5-4D4F-B92C-AEB0F721C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811713"/>
            <a:ext cx="523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32">
            <a:extLst>
              <a:ext uri="{FF2B5EF4-FFF2-40B4-BE49-F238E27FC236}">
                <a16:creationId xmlns="" xmlns:a16="http://schemas.microsoft.com/office/drawing/2014/main" id="{3B8243B2-73C8-4D25-B869-54BFF721B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4811713"/>
            <a:ext cx="523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46EC77F4-897A-4FAA-B761-0847840DD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5935663"/>
            <a:ext cx="1327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1">
            <a:extLst>
              <a:ext uri="{FF2B5EF4-FFF2-40B4-BE49-F238E27FC236}">
                <a16:creationId xmlns="" xmlns:a16="http://schemas.microsoft.com/office/drawing/2014/main" id="{44A3A6E1-6507-4C3D-948B-66BBB4E52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5453063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2">
            <a:extLst>
              <a:ext uri="{FF2B5EF4-FFF2-40B4-BE49-F238E27FC236}">
                <a16:creationId xmlns="" xmlns:a16="http://schemas.microsoft.com/office/drawing/2014/main" id="{EC4E8AC1-9CEB-4F3A-B46B-3D6D253BF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5453063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Talking Partners">
            <a:extLst>
              <a:ext uri="{FF2B5EF4-FFF2-40B4-BE49-F238E27FC236}">
                <a16:creationId xmlns="" xmlns:a16="http://schemas.microsoft.com/office/drawing/2014/main" id="{E905BF93-8F20-4F59-82DF-ABD63B935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>
            <a:extLst>
              <a:ext uri="{FF2B5EF4-FFF2-40B4-BE49-F238E27FC236}">
                <a16:creationId xmlns="" xmlns:a16="http://schemas.microsoft.com/office/drawing/2014/main" id="{BD0E2D48-4EE8-4BCF-893B-C791A4AD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Arrays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6BE3F34F-49BC-457D-87FF-0E31BA368FC2}"/>
              </a:ext>
            </a:extLst>
          </p:cNvPr>
          <p:cNvSpPr/>
          <p:nvPr/>
        </p:nvSpPr>
        <p:spPr>
          <a:xfrm>
            <a:off x="750888" y="1371600"/>
            <a:ext cx="7632700" cy="414338"/>
          </a:xfrm>
          <a:prstGeom prst="roundRect">
            <a:avLst/>
          </a:prstGeom>
          <a:solidFill>
            <a:srgbClr val="F94522"/>
          </a:solidFill>
          <a:ln>
            <a:solidFill>
              <a:srgbClr val="F94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" pitchFamily="2" charset="0"/>
              </a:rPr>
              <a:t>An array is an arrangement of objects in lines and columns.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C6CB9880-0B81-45D0-9658-17E32FE3704C}"/>
              </a:ext>
            </a:extLst>
          </p:cNvPr>
          <p:cNvSpPr/>
          <p:nvPr/>
        </p:nvSpPr>
        <p:spPr>
          <a:xfrm>
            <a:off x="750888" y="1873250"/>
            <a:ext cx="7632700" cy="41433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" pitchFamily="2" charset="0"/>
              </a:rPr>
              <a:t>It makes things very easy to count.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F04BBFED-76CF-4D3E-AC96-F12DCF3CF196}"/>
              </a:ext>
            </a:extLst>
          </p:cNvPr>
          <p:cNvSpPr/>
          <p:nvPr/>
        </p:nvSpPr>
        <p:spPr>
          <a:xfrm>
            <a:off x="755650" y="2379663"/>
            <a:ext cx="7632700" cy="414337"/>
          </a:xfrm>
          <a:prstGeom prst="roundRect">
            <a:avLst/>
          </a:prstGeom>
          <a:solidFill>
            <a:srgbClr val="67BEF1"/>
          </a:solidFill>
          <a:ln>
            <a:solidFill>
              <a:srgbClr val="67B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" pitchFamily="2" charset="0"/>
              </a:rPr>
              <a:t>We can make arrays with objects or with dots. </a:t>
            </a:r>
            <a:endParaRPr lang="en-GB" dirty="0">
              <a:solidFill>
                <a:srgbClr val="FF0000"/>
              </a:solidFill>
              <a:latin typeface="Twinkl" pitchFamily="2" charset="0"/>
            </a:endParaRPr>
          </a:p>
        </p:txBody>
      </p:sp>
      <p:pic>
        <p:nvPicPr>
          <p:cNvPr id="15366" name="Picture 22">
            <a:extLst>
              <a:ext uri="{FF2B5EF4-FFF2-40B4-BE49-F238E27FC236}">
                <a16:creationId xmlns="" xmlns:a16="http://schemas.microsoft.com/office/drawing/2014/main" id="{76D62478-6AEC-43F2-B247-7DFAA9EEE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2960688"/>
            <a:ext cx="6715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6">
            <a:extLst>
              <a:ext uri="{FF2B5EF4-FFF2-40B4-BE49-F238E27FC236}">
                <a16:creationId xmlns="" xmlns:a16="http://schemas.microsoft.com/office/drawing/2014/main" id="{B09A18EA-FEF5-49D7-AFB1-52AF39BF6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960688"/>
            <a:ext cx="6731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9">
            <a:extLst>
              <a:ext uri="{FF2B5EF4-FFF2-40B4-BE49-F238E27FC236}">
                <a16:creationId xmlns="" xmlns:a16="http://schemas.microsoft.com/office/drawing/2014/main" id="{7737F4CC-EBB3-4DDA-9AAF-D6DAF6169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960688"/>
            <a:ext cx="6715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30">
            <a:extLst>
              <a:ext uri="{FF2B5EF4-FFF2-40B4-BE49-F238E27FC236}">
                <a16:creationId xmlns="" xmlns:a16="http://schemas.microsoft.com/office/drawing/2014/main" id="{49623729-04AB-4B8D-9496-21D62E06F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960688"/>
            <a:ext cx="6731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1">
            <a:extLst>
              <a:ext uri="{FF2B5EF4-FFF2-40B4-BE49-F238E27FC236}">
                <a16:creationId xmlns="" xmlns:a16="http://schemas.microsoft.com/office/drawing/2014/main" id="{158DE0F2-7A03-4033-BA7C-6667BB2A75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2960688"/>
            <a:ext cx="6715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33">
            <a:extLst>
              <a:ext uri="{FF2B5EF4-FFF2-40B4-BE49-F238E27FC236}">
                <a16:creationId xmlns="" xmlns:a16="http://schemas.microsoft.com/office/drawing/2014/main" id="{3091F109-D7E0-48A8-B0B3-C2522BDA9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3865563"/>
            <a:ext cx="6715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4">
            <a:extLst>
              <a:ext uri="{FF2B5EF4-FFF2-40B4-BE49-F238E27FC236}">
                <a16:creationId xmlns="" xmlns:a16="http://schemas.microsoft.com/office/drawing/2014/main" id="{ACB97FEE-6E70-4F42-8884-B15921ABC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3865563"/>
            <a:ext cx="6731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35">
            <a:extLst>
              <a:ext uri="{FF2B5EF4-FFF2-40B4-BE49-F238E27FC236}">
                <a16:creationId xmlns="" xmlns:a16="http://schemas.microsoft.com/office/drawing/2014/main" id="{2CC5192A-E81F-4A0D-BDF2-F34DEAB98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865563"/>
            <a:ext cx="6715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36">
            <a:extLst>
              <a:ext uri="{FF2B5EF4-FFF2-40B4-BE49-F238E27FC236}">
                <a16:creationId xmlns="" xmlns:a16="http://schemas.microsoft.com/office/drawing/2014/main" id="{81E7BB20-9219-497C-A38B-B6A2F6231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865563"/>
            <a:ext cx="6731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37">
            <a:extLst>
              <a:ext uri="{FF2B5EF4-FFF2-40B4-BE49-F238E27FC236}">
                <a16:creationId xmlns="" xmlns:a16="http://schemas.microsoft.com/office/drawing/2014/main" id="{042B37D6-31E0-4F2C-9491-68894475D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865563"/>
            <a:ext cx="6715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C9F965EC-7977-4574-BC4D-C3042BD69EAE}"/>
              </a:ext>
            </a:extLst>
          </p:cNvPr>
          <p:cNvSpPr/>
          <p:nvPr/>
        </p:nvSpPr>
        <p:spPr>
          <a:xfrm>
            <a:off x="4765675" y="3113088"/>
            <a:ext cx="446088" cy="446087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59C4187C-CB28-4AA0-B89D-3647530CB84E}"/>
              </a:ext>
            </a:extLst>
          </p:cNvPr>
          <p:cNvSpPr/>
          <p:nvPr/>
        </p:nvSpPr>
        <p:spPr>
          <a:xfrm>
            <a:off x="5524500" y="3113088"/>
            <a:ext cx="446088" cy="446087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0D31AE3C-883A-4B62-A916-790E736D6822}"/>
              </a:ext>
            </a:extLst>
          </p:cNvPr>
          <p:cNvSpPr/>
          <p:nvPr/>
        </p:nvSpPr>
        <p:spPr>
          <a:xfrm>
            <a:off x="6281738" y="3113088"/>
            <a:ext cx="446087" cy="446087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EA3D1530-8319-4CF2-964A-0A26DB55CDAC}"/>
              </a:ext>
            </a:extLst>
          </p:cNvPr>
          <p:cNvSpPr/>
          <p:nvPr/>
        </p:nvSpPr>
        <p:spPr>
          <a:xfrm>
            <a:off x="7040563" y="3106738"/>
            <a:ext cx="446087" cy="446087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3D48F0F4-5463-44A4-AFC6-B98EF8E778BA}"/>
              </a:ext>
            </a:extLst>
          </p:cNvPr>
          <p:cNvSpPr/>
          <p:nvPr/>
        </p:nvSpPr>
        <p:spPr>
          <a:xfrm>
            <a:off x="7797800" y="3106738"/>
            <a:ext cx="446088" cy="446087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CB6A642C-0C99-4915-AE59-76E04DE2410B}"/>
              </a:ext>
            </a:extLst>
          </p:cNvPr>
          <p:cNvSpPr/>
          <p:nvPr/>
        </p:nvSpPr>
        <p:spPr>
          <a:xfrm>
            <a:off x="4765675" y="3987800"/>
            <a:ext cx="446088" cy="44767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BF564DFA-290D-488B-B4DE-A295A8B5A417}"/>
              </a:ext>
            </a:extLst>
          </p:cNvPr>
          <p:cNvSpPr/>
          <p:nvPr/>
        </p:nvSpPr>
        <p:spPr>
          <a:xfrm>
            <a:off x="5524500" y="3987800"/>
            <a:ext cx="446088" cy="44767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82A61F1F-0D59-489D-90B2-6F63350FFCC2}"/>
              </a:ext>
            </a:extLst>
          </p:cNvPr>
          <p:cNvSpPr/>
          <p:nvPr/>
        </p:nvSpPr>
        <p:spPr>
          <a:xfrm>
            <a:off x="6281738" y="3987800"/>
            <a:ext cx="446087" cy="44767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9E0A2D43-AEC1-49C6-B8DF-F67B93147C48}"/>
              </a:ext>
            </a:extLst>
          </p:cNvPr>
          <p:cNvSpPr/>
          <p:nvPr/>
        </p:nvSpPr>
        <p:spPr>
          <a:xfrm>
            <a:off x="7040563" y="3983038"/>
            <a:ext cx="446087" cy="446087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DFB9B622-96C0-4F55-9492-6F6A163D4334}"/>
              </a:ext>
            </a:extLst>
          </p:cNvPr>
          <p:cNvSpPr/>
          <p:nvPr/>
        </p:nvSpPr>
        <p:spPr>
          <a:xfrm>
            <a:off x="7797800" y="3983038"/>
            <a:ext cx="446088" cy="446087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358CFB3-590C-4C32-AC09-1B43E230C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73613"/>
            <a:ext cx="381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array of objects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E1CE5956-9603-479F-A042-034E3DEE1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73613"/>
            <a:ext cx="381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array of dots</a:t>
            </a:r>
          </a:p>
        </p:txBody>
      </p:sp>
      <p:pic>
        <p:nvPicPr>
          <p:cNvPr id="15388" name="Whole Class">
            <a:extLst>
              <a:ext uri="{FF2B5EF4-FFF2-40B4-BE49-F238E27FC236}">
                <a16:creationId xmlns="" xmlns:a16="http://schemas.microsoft.com/office/drawing/2014/main" id="{62DD2D87-1631-4BDC-98A7-F1F026CF1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>
            <a:extLst>
              <a:ext uri="{FF2B5EF4-FFF2-40B4-BE49-F238E27FC236}">
                <a16:creationId xmlns="" xmlns:a16="http://schemas.microsoft.com/office/drawing/2014/main" id="{D088D14E-3B96-40AD-8E2A-48A40BF7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Arrays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24BA0A70-C452-4467-AEC1-0A80EEC93EAD}"/>
              </a:ext>
            </a:extLst>
          </p:cNvPr>
          <p:cNvSpPr/>
          <p:nvPr/>
        </p:nvSpPr>
        <p:spPr>
          <a:xfrm>
            <a:off x="750888" y="1371600"/>
            <a:ext cx="7632700" cy="414338"/>
          </a:xfrm>
          <a:prstGeom prst="roundRect">
            <a:avLst/>
          </a:prstGeom>
          <a:solidFill>
            <a:srgbClr val="F94522"/>
          </a:solidFill>
          <a:ln>
            <a:solidFill>
              <a:srgbClr val="F94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" pitchFamily="2" charset="0"/>
              </a:rPr>
              <a:t>Let’s count the dots. We can count the dots in 2 ways.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35B3B699-C516-4C46-B329-7142EDF86856}"/>
              </a:ext>
            </a:extLst>
          </p:cNvPr>
          <p:cNvSpPr/>
          <p:nvPr/>
        </p:nvSpPr>
        <p:spPr>
          <a:xfrm>
            <a:off x="750888" y="1897063"/>
            <a:ext cx="7632700" cy="41433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" pitchFamily="2" charset="0"/>
              </a:rPr>
              <a:t>What do you notice about the 2 ways that we can count the dots? </a:t>
            </a:r>
          </a:p>
        </p:txBody>
      </p:sp>
      <p:grpSp>
        <p:nvGrpSpPr>
          <p:cNvPr id="16389" name="Group 2">
            <a:extLst>
              <a:ext uri="{FF2B5EF4-FFF2-40B4-BE49-F238E27FC236}">
                <a16:creationId xmlns="" xmlns:a16="http://schemas.microsoft.com/office/drawing/2014/main" id="{0898A43B-DA91-48EF-ADE9-52C990447AB6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527300"/>
            <a:ext cx="7627938" cy="2073275"/>
            <a:chOff x="755650" y="2527631"/>
            <a:chExt cx="4236697" cy="1151588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BF3E9085-2C25-48E6-9E36-AD12A10D8759}"/>
                </a:ext>
              </a:extLst>
            </p:cNvPr>
            <p:cNvSpPr/>
            <p:nvPr/>
          </p:nvSpPr>
          <p:spPr>
            <a:xfrm>
              <a:off x="755650" y="2533804"/>
              <a:ext cx="446154" cy="446174"/>
            </a:xfrm>
            <a:prstGeom prst="ellipse">
              <a:avLst/>
            </a:prstGeom>
            <a:solidFill>
              <a:srgbClr val="67BEF1"/>
            </a:solidFill>
            <a:ln>
              <a:solidFill>
                <a:srgbClr val="67B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F4727BEE-0575-45E6-8448-75D1DAA19C03}"/>
                </a:ext>
              </a:extLst>
            </p:cNvPr>
            <p:cNvSpPr/>
            <p:nvPr/>
          </p:nvSpPr>
          <p:spPr>
            <a:xfrm>
              <a:off x="1513935" y="2533804"/>
              <a:ext cx="446154" cy="446174"/>
            </a:xfrm>
            <a:prstGeom prst="ellipse">
              <a:avLst/>
            </a:prstGeom>
            <a:solidFill>
              <a:srgbClr val="67BEF1"/>
            </a:solidFill>
            <a:ln>
              <a:solidFill>
                <a:srgbClr val="67B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98C5DFA2-7907-4A31-A12E-A480DAEC22D9}"/>
                </a:ext>
              </a:extLst>
            </p:cNvPr>
            <p:cNvSpPr/>
            <p:nvPr/>
          </p:nvSpPr>
          <p:spPr>
            <a:xfrm>
              <a:off x="2271338" y="2533804"/>
              <a:ext cx="447035" cy="446174"/>
            </a:xfrm>
            <a:prstGeom prst="ellipse">
              <a:avLst/>
            </a:prstGeom>
            <a:solidFill>
              <a:srgbClr val="67BEF1"/>
            </a:solidFill>
            <a:ln>
              <a:solidFill>
                <a:srgbClr val="67B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EB7B460E-C4B7-49F5-85B2-980458F9E2F1}"/>
                </a:ext>
              </a:extLst>
            </p:cNvPr>
            <p:cNvSpPr/>
            <p:nvPr/>
          </p:nvSpPr>
          <p:spPr>
            <a:xfrm>
              <a:off x="3029623" y="2527631"/>
              <a:ext cx="447035" cy="446174"/>
            </a:xfrm>
            <a:prstGeom prst="ellipse">
              <a:avLst/>
            </a:prstGeom>
            <a:solidFill>
              <a:srgbClr val="67BEF1"/>
            </a:solidFill>
            <a:ln>
              <a:solidFill>
                <a:srgbClr val="67B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661BA32D-5C55-4B1F-B1A9-5980D6F109AB}"/>
                </a:ext>
              </a:extLst>
            </p:cNvPr>
            <p:cNvSpPr/>
            <p:nvPr/>
          </p:nvSpPr>
          <p:spPr>
            <a:xfrm>
              <a:off x="3787908" y="2527631"/>
              <a:ext cx="446154" cy="446174"/>
            </a:xfrm>
            <a:prstGeom prst="ellipse">
              <a:avLst/>
            </a:prstGeom>
            <a:solidFill>
              <a:srgbClr val="67BEF1"/>
            </a:solidFill>
            <a:ln>
              <a:solidFill>
                <a:srgbClr val="67B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E711E15B-A500-4BAD-AAEE-9338E5EAF0E5}"/>
                </a:ext>
              </a:extLst>
            </p:cNvPr>
            <p:cNvSpPr/>
            <p:nvPr/>
          </p:nvSpPr>
          <p:spPr>
            <a:xfrm>
              <a:off x="755650" y="3233045"/>
              <a:ext cx="446154" cy="446174"/>
            </a:xfrm>
            <a:prstGeom prst="ellipse">
              <a:avLst/>
            </a:prstGeom>
            <a:solidFill>
              <a:srgbClr val="67BEF1"/>
            </a:solidFill>
            <a:ln>
              <a:solidFill>
                <a:srgbClr val="67B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81318E4A-4F99-491E-89D2-DF9979C001F4}"/>
                </a:ext>
              </a:extLst>
            </p:cNvPr>
            <p:cNvSpPr/>
            <p:nvPr/>
          </p:nvSpPr>
          <p:spPr>
            <a:xfrm>
              <a:off x="1513935" y="3233045"/>
              <a:ext cx="446154" cy="446174"/>
            </a:xfrm>
            <a:prstGeom prst="ellipse">
              <a:avLst/>
            </a:prstGeom>
            <a:solidFill>
              <a:srgbClr val="67BEF1"/>
            </a:solidFill>
            <a:ln>
              <a:solidFill>
                <a:srgbClr val="67B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F564FE85-6968-4B10-B687-831D6632E090}"/>
                </a:ext>
              </a:extLst>
            </p:cNvPr>
            <p:cNvSpPr/>
            <p:nvPr/>
          </p:nvSpPr>
          <p:spPr>
            <a:xfrm>
              <a:off x="2271338" y="3233045"/>
              <a:ext cx="447035" cy="446174"/>
            </a:xfrm>
            <a:prstGeom prst="ellipse">
              <a:avLst/>
            </a:prstGeom>
            <a:solidFill>
              <a:srgbClr val="67BEF1"/>
            </a:solidFill>
            <a:ln>
              <a:solidFill>
                <a:srgbClr val="67B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6BD8F839-0D54-4073-A4CE-CFB57DDC73E8}"/>
                </a:ext>
              </a:extLst>
            </p:cNvPr>
            <p:cNvSpPr/>
            <p:nvPr/>
          </p:nvSpPr>
          <p:spPr>
            <a:xfrm>
              <a:off x="3029623" y="3226873"/>
              <a:ext cx="447035" cy="446174"/>
            </a:xfrm>
            <a:prstGeom prst="ellipse">
              <a:avLst/>
            </a:prstGeom>
            <a:solidFill>
              <a:srgbClr val="67BEF1"/>
            </a:solidFill>
            <a:ln>
              <a:solidFill>
                <a:srgbClr val="67B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8EE6E55E-B90B-46F9-90AC-D1B0A0AA6732}"/>
                </a:ext>
              </a:extLst>
            </p:cNvPr>
            <p:cNvSpPr/>
            <p:nvPr/>
          </p:nvSpPr>
          <p:spPr>
            <a:xfrm>
              <a:off x="3787908" y="3226873"/>
              <a:ext cx="446154" cy="446174"/>
            </a:xfrm>
            <a:prstGeom prst="ellipse">
              <a:avLst/>
            </a:prstGeom>
            <a:solidFill>
              <a:srgbClr val="67BEF1"/>
            </a:solidFill>
            <a:ln>
              <a:solidFill>
                <a:srgbClr val="67B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9C97887F-39F0-4D9B-8968-A22AA7D65579}"/>
                </a:ext>
              </a:extLst>
            </p:cNvPr>
            <p:cNvSpPr/>
            <p:nvPr/>
          </p:nvSpPr>
          <p:spPr>
            <a:xfrm>
              <a:off x="4546193" y="2527631"/>
              <a:ext cx="446154" cy="446174"/>
            </a:xfrm>
            <a:prstGeom prst="ellipse">
              <a:avLst/>
            </a:prstGeom>
            <a:solidFill>
              <a:srgbClr val="67BEF1"/>
            </a:solidFill>
            <a:ln>
              <a:solidFill>
                <a:srgbClr val="67B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FD209BD-43C8-4174-910F-A9A16ACF9C6F}"/>
                </a:ext>
              </a:extLst>
            </p:cNvPr>
            <p:cNvSpPr/>
            <p:nvPr/>
          </p:nvSpPr>
          <p:spPr>
            <a:xfrm>
              <a:off x="4546193" y="3226873"/>
              <a:ext cx="446154" cy="446174"/>
            </a:xfrm>
            <a:prstGeom prst="ellipse">
              <a:avLst/>
            </a:prstGeom>
            <a:solidFill>
              <a:srgbClr val="67BEF1"/>
            </a:solidFill>
            <a:ln>
              <a:solidFill>
                <a:srgbClr val="67B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</p:grpSp>
      <p:pic>
        <p:nvPicPr>
          <p:cNvPr id="16390" name="Whole Class">
            <a:extLst>
              <a:ext uri="{FF2B5EF4-FFF2-40B4-BE49-F238E27FC236}">
                <a16:creationId xmlns="" xmlns:a16="http://schemas.microsoft.com/office/drawing/2014/main" id="{5F60933F-66D1-4C23-8148-22272D8EE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3">
            <a:extLst>
              <a:ext uri="{FF2B5EF4-FFF2-40B4-BE49-F238E27FC236}">
                <a16:creationId xmlns="" xmlns:a16="http://schemas.microsoft.com/office/drawing/2014/main" id="{D57DF840-34C7-41DF-A82C-0122463806F1}"/>
              </a:ext>
            </a:extLst>
          </p:cNvPr>
          <p:cNvSpPr/>
          <p:nvPr/>
        </p:nvSpPr>
        <p:spPr>
          <a:xfrm>
            <a:off x="750888" y="4837113"/>
            <a:ext cx="7632700" cy="4143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" pitchFamily="2" charset="0"/>
              </a:rPr>
              <a:t>2 + 2 + 2 + 2 + 2 + 2 = 12 or 6 + 6 =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>
            <a:extLst>
              <a:ext uri="{FF2B5EF4-FFF2-40B4-BE49-F238E27FC236}">
                <a16:creationId xmlns="" xmlns:a16="http://schemas.microsoft.com/office/drawing/2014/main" id="{E9F38541-2380-45DD-BF60-56C38B5C0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Let’s Pretend!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CCA213B0-01E7-406B-AFE7-738B1C2E46E7}"/>
              </a:ext>
            </a:extLst>
          </p:cNvPr>
          <p:cNvSpPr/>
          <p:nvPr/>
        </p:nvSpPr>
        <p:spPr>
          <a:xfrm>
            <a:off x="755650" y="1358900"/>
            <a:ext cx="7632700" cy="4733925"/>
          </a:xfrm>
          <a:prstGeom prst="roundRect">
            <a:avLst>
              <a:gd name="adj" fmla="val 3789"/>
            </a:avLst>
          </a:prstGeom>
          <a:solidFill>
            <a:srgbClr val="67BEF1"/>
          </a:solidFill>
          <a:ln>
            <a:solidFill>
              <a:srgbClr val="67B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17412" name="Picture 5">
            <a:extLst>
              <a:ext uri="{FF2B5EF4-FFF2-40B4-BE49-F238E27FC236}">
                <a16:creationId xmlns="" xmlns:a16="http://schemas.microsoft.com/office/drawing/2014/main" id="{70AAB65B-6E09-465F-8A56-BB94D1D68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5"/>
          <a:stretch>
            <a:fillRect/>
          </a:stretch>
        </p:blipFill>
        <p:spPr bwMode="auto">
          <a:xfrm>
            <a:off x="6478588" y="1428750"/>
            <a:ext cx="1793875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="" xmlns:a16="http://schemas.microsoft.com/office/drawing/2014/main" id="{28F58B58-B3DB-4992-B302-30FA6609C440}"/>
              </a:ext>
            </a:extLst>
          </p:cNvPr>
          <p:cNvSpPr/>
          <p:nvPr/>
        </p:nvSpPr>
        <p:spPr>
          <a:xfrm>
            <a:off x="1020763" y="1614488"/>
            <a:ext cx="5457825" cy="725487"/>
          </a:xfrm>
          <a:prstGeom prst="wedgeRoundRectCallout">
            <a:avLst>
              <a:gd name="adj1" fmla="val 52086"/>
              <a:gd name="adj2" fmla="val 2272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 great thing about arrays is that they can be anything we want them to be!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04A54BA-8881-4619-8A0E-0D563B50C0FC}"/>
              </a:ext>
            </a:extLst>
          </p:cNvPr>
          <p:cNvGrpSpPr>
            <a:grpSpLocks/>
          </p:cNvGrpSpPr>
          <p:nvPr/>
        </p:nvGrpSpPr>
        <p:grpSpPr bwMode="auto">
          <a:xfrm>
            <a:off x="1020763" y="2495550"/>
            <a:ext cx="5341937" cy="1030288"/>
            <a:chOff x="1021492" y="2496065"/>
            <a:chExt cx="5341229" cy="1029730"/>
          </a:xfrm>
        </p:grpSpPr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999D70EA-B3BE-41E1-A653-00C2CDF44A21}"/>
                </a:ext>
              </a:extLst>
            </p:cNvPr>
            <p:cNvSpPr/>
            <p:nvPr/>
          </p:nvSpPr>
          <p:spPr>
            <a:xfrm>
              <a:off x="1021492" y="2496065"/>
              <a:ext cx="5341229" cy="10297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grpSp>
          <p:nvGrpSpPr>
            <p:cNvPr id="17423" name="Group 22">
              <a:extLst>
                <a:ext uri="{FF2B5EF4-FFF2-40B4-BE49-F238E27FC236}">
                  <a16:creationId xmlns="" xmlns:a16="http://schemas.microsoft.com/office/drawing/2014/main" id="{4A6B34CD-E58C-4E77-A34C-0294F8C08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159" y="2648374"/>
              <a:ext cx="4887894" cy="725112"/>
              <a:chOff x="1186250" y="2605773"/>
              <a:chExt cx="5033901" cy="746772"/>
            </a:xfrm>
          </p:grpSpPr>
          <p:grpSp>
            <p:nvGrpSpPr>
              <p:cNvPr id="17424" name="Group 21">
                <a:extLst>
                  <a:ext uri="{FF2B5EF4-FFF2-40B4-BE49-F238E27FC236}">
                    <a16:creationId xmlns="" xmlns:a16="http://schemas.microsoft.com/office/drawing/2014/main" id="{D644B096-E0AD-428F-B687-0BC3A51D44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6250" y="2605773"/>
                <a:ext cx="5033901" cy="314390"/>
                <a:chOff x="1186250" y="2605773"/>
                <a:chExt cx="5033901" cy="314390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="" xmlns:a16="http://schemas.microsoft.com/office/drawing/2014/main" id="{12F00339-D2C7-4644-BB39-BC4796998F41}"/>
                    </a:ext>
                  </a:extLst>
                </p:cNvPr>
                <p:cNvSpPr/>
                <p:nvPr/>
              </p:nvSpPr>
              <p:spPr>
                <a:xfrm>
                  <a:off x="1186574" y="2627024"/>
                  <a:ext cx="284438" cy="285955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="" xmlns:a16="http://schemas.microsoft.com/office/drawing/2014/main" id="{B8249665-92F9-411D-8150-E9E5428E73B7}"/>
                    </a:ext>
                  </a:extLst>
                </p:cNvPr>
                <p:cNvSpPr/>
                <p:nvPr/>
              </p:nvSpPr>
              <p:spPr>
                <a:xfrm>
                  <a:off x="1711315" y="2627024"/>
                  <a:ext cx="286073" cy="285955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="" xmlns:a16="http://schemas.microsoft.com/office/drawing/2014/main" id="{825DE8F3-3BD6-4E4B-947B-3B7480E18033}"/>
                    </a:ext>
                  </a:extLst>
                </p:cNvPr>
                <p:cNvSpPr/>
                <p:nvPr/>
              </p:nvSpPr>
              <p:spPr>
                <a:xfrm>
                  <a:off x="2236054" y="2635194"/>
                  <a:ext cx="286074" cy="28432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="" xmlns:a16="http://schemas.microsoft.com/office/drawing/2014/main" id="{B3A8B555-C4BD-468D-8D4F-18DA0E48FF86}"/>
                    </a:ext>
                  </a:extLst>
                </p:cNvPr>
                <p:cNvSpPr/>
                <p:nvPr/>
              </p:nvSpPr>
              <p:spPr>
                <a:xfrm>
                  <a:off x="2767333" y="2631926"/>
                  <a:ext cx="284438" cy="28432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="" xmlns:a16="http://schemas.microsoft.com/office/drawing/2014/main" id="{C66409BE-0217-48C8-9227-C4D19E4153B3}"/>
                    </a:ext>
                  </a:extLst>
                </p:cNvPr>
                <p:cNvSpPr/>
                <p:nvPr/>
              </p:nvSpPr>
              <p:spPr>
                <a:xfrm>
                  <a:off x="3296977" y="2623756"/>
                  <a:ext cx="286073" cy="28432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="" xmlns:a16="http://schemas.microsoft.com/office/drawing/2014/main" id="{4F30189A-9021-43BA-98B2-ABBD470A24E7}"/>
                    </a:ext>
                  </a:extLst>
                </p:cNvPr>
                <p:cNvSpPr/>
                <p:nvPr/>
              </p:nvSpPr>
              <p:spPr>
                <a:xfrm>
                  <a:off x="3823352" y="2610684"/>
                  <a:ext cx="286073" cy="28432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="" xmlns:a16="http://schemas.microsoft.com/office/drawing/2014/main" id="{624F0C91-8D8B-4F3A-A10B-4430A0D97AF2}"/>
                    </a:ext>
                  </a:extLst>
                </p:cNvPr>
                <p:cNvSpPr/>
                <p:nvPr/>
              </p:nvSpPr>
              <p:spPr>
                <a:xfrm>
                  <a:off x="4349727" y="2610684"/>
                  <a:ext cx="284438" cy="28432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="" xmlns:a16="http://schemas.microsoft.com/office/drawing/2014/main" id="{8D79C491-56A6-42E5-80B4-F028DA653108}"/>
                    </a:ext>
                  </a:extLst>
                </p:cNvPr>
                <p:cNvSpPr/>
                <p:nvPr/>
              </p:nvSpPr>
              <p:spPr>
                <a:xfrm>
                  <a:off x="4874466" y="2617220"/>
                  <a:ext cx="284438" cy="28432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="" xmlns:a16="http://schemas.microsoft.com/office/drawing/2014/main" id="{2908D853-9C8F-492E-9EDD-6EB42609DE49}"/>
                    </a:ext>
                  </a:extLst>
                </p:cNvPr>
                <p:cNvSpPr/>
                <p:nvPr/>
              </p:nvSpPr>
              <p:spPr>
                <a:xfrm>
                  <a:off x="5404110" y="2613952"/>
                  <a:ext cx="286074" cy="28432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="" xmlns:a16="http://schemas.microsoft.com/office/drawing/2014/main" id="{C28E4525-20D5-4119-921B-9ED9B72B8B5B}"/>
                    </a:ext>
                  </a:extLst>
                </p:cNvPr>
                <p:cNvSpPr/>
                <p:nvPr/>
              </p:nvSpPr>
              <p:spPr>
                <a:xfrm>
                  <a:off x="5935389" y="2605781"/>
                  <a:ext cx="284438" cy="28432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</p:grpSp>
          <p:grpSp>
            <p:nvGrpSpPr>
              <p:cNvPr id="17425" name="Group 23">
                <a:extLst>
                  <a:ext uri="{FF2B5EF4-FFF2-40B4-BE49-F238E27FC236}">
                    <a16:creationId xmlns="" xmlns:a16="http://schemas.microsoft.com/office/drawing/2014/main" id="{53684721-BD5A-4F7E-BC08-E4F6BA0A7F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6250" y="3038155"/>
                <a:ext cx="5033901" cy="314390"/>
                <a:chOff x="1186250" y="2605773"/>
                <a:chExt cx="5033901" cy="314390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="" xmlns:a16="http://schemas.microsoft.com/office/drawing/2014/main" id="{E9F1D093-F441-4290-B51A-D0FB63DB53C0}"/>
                    </a:ext>
                  </a:extLst>
                </p:cNvPr>
                <p:cNvSpPr/>
                <p:nvPr/>
              </p:nvSpPr>
              <p:spPr>
                <a:xfrm>
                  <a:off x="1186574" y="2627661"/>
                  <a:ext cx="284438" cy="285956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="" xmlns:a16="http://schemas.microsoft.com/office/drawing/2014/main" id="{AA9CB939-E27B-4C9A-A514-50E3549870DE}"/>
                    </a:ext>
                  </a:extLst>
                </p:cNvPr>
                <p:cNvSpPr/>
                <p:nvPr/>
              </p:nvSpPr>
              <p:spPr>
                <a:xfrm>
                  <a:off x="1711315" y="2627661"/>
                  <a:ext cx="286073" cy="285956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="" xmlns:a16="http://schemas.microsoft.com/office/drawing/2014/main" id="{DF124448-5C21-4BA9-ABCB-AB9600C837C4}"/>
                    </a:ext>
                  </a:extLst>
                </p:cNvPr>
                <p:cNvSpPr/>
                <p:nvPr/>
              </p:nvSpPr>
              <p:spPr>
                <a:xfrm>
                  <a:off x="2236054" y="2635832"/>
                  <a:ext cx="286074" cy="28432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="" xmlns:a16="http://schemas.microsoft.com/office/drawing/2014/main" id="{8DF48CA9-E765-4D64-8067-21823D57A8BD}"/>
                    </a:ext>
                  </a:extLst>
                </p:cNvPr>
                <p:cNvSpPr/>
                <p:nvPr/>
              </p:nvSpPr>
              <p:spPr>
                <a:xfrm>
                  <a:off x="2767333" y="2632564"/>
                  <a:ext cx="284438" cy="28432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="" xmlns:a16="http://schemas.microsoft.com/office/drawing/2014/main" id="{D439586C-ED3C-4A0F-9036-2A83D2EEC9A4}"/>
                    </a:ext>
                  </a:extLst>
                </p:cNvPr>
                <p:cNvSpPr/>
                <p:nvPr/>
              </p:nvSpPr>
              <p:spPr>
                <a:xfrm>
                  <a:off x="3296977" y="2624393"/>
                  <a:ext cx="286073" cy="28432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="" xmlns:a16="http://schemas.microsoft.com/office/drawing/2014/main" id="{B572F6F2-FE40-472F-9736-A94DB560EFDE}"/>
                    </a:ext>
                  </a:extLst>
                </p:cNvPr>
                <p:cNvSpPr/>
                <p:nvPr/>
              </p:nvSpPr>
              <p:spPr>
                <a:xfrm>
                  <a:off x="3823352" y="2611321"/>
                  <a:ext cx="286073" cy="28432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="" xmlns:a16="http://schemas.microsoft.com/office/drawing/2014/main" id="{33CFC694-1E53-4BD6-9C5A-69D082C449E0}"/>
                    </a:ext>
                  </a:extLst>
                </p:cNvPr>
                <p:cNvSpPr/>
                <p:nvPr/>
              </p:nvSpPr>
              <p:spPr>
                <a:xfrm>
                  <a:off x="4349727" y="2611321"/>
                  <a:ext cx="284438" cy="28432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="" xmlns:a16="http://schemas.microsoft.com/office/drawing/2014/main" id="{9D9B583F-5E43-44CD-B704-6A3BDC719945}"/>
                    </a:ext>
                  </a:extLst>
                </p:cNvPr>
                <p:cNvSpPr/>
                <p:nvPr/>
              </p:nvSpPr>
              <p:spPr>
                <a:xfrm>
                  <a:off x="4874466" y="2617857"/>
                  <a:ext cx="284438" cy="28432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="" xmlns:a16="http://schemas.microsoft.com/office/drawing/2014/main" id="{E22A8438-21CF-40C9-8491-E3AAB1DFCDCF}"/>
                    </a:ext>
                  </a:extLst>
                </p:cNvPr>
                <p:cNvSpPr/>
                <p:nvPr/>
              </p:nvSpPr>
              <p:spPr>
                <a:xfrm>
                  <a:off x="5404110" y="2614589"/>
                  <a:ext cx="286074" cy="28432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="" xmlns:a16="http://schemas.microsoft.com/office/drawing/2014/main" id="{88866BB6-DCC9-43E8-91CA-81C38F9922D5}"/>
                    </a:ext>
                  </a:extLst>
                </p:cNvPr>
                <p:cNvSpPr/>
                <p:nvPr/>
              </p:nvSpPr>
              <p:spPr>
                <a:xfrm>
                  <a:off x="5935389" y="2606419"/>
                  <a:ext cx="284438" cy="28432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latin typeface="Twinkl" pitchFamily="2" charset="0"/>
                  </a:endParaRPr>
                </a:p>
              </p:txBody>
            </p:sp>
          </p:grpSp>
        </p:grp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4EFA10F1-F894-45B5-8B5F-D5064405CDCF}"/>
              </a:ext>
            </a:extLst>
          </p:cNvPr>
          <p:cNvGrpSpPr>
            <a:grpSpLocks/>
          </p:cNvGrpSpPr>
          <p:nvPr/>
        </p:nvGrpSpPr>
        <p:grpSpPr bwMode="auto">
          <a:xfrm>
            <a:off x="1020763" y="3686175"/>
            <a:ext cx="5341937" cy="1397000"/>
            <a:chOff x="1021491" y="3686432"/>
            <a:chExt cx="5341229" cy="1396314"/>
          </a:xfrm>
        </p:grpSpPr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FA80A328-942A-459F-B9E9-8210B6524984}"/>
                </a:ext>
              </a:extLst>
            </p:cNvPr>
            <p:cNvSpPr/>
            <p:nvPr/>
          </p:nvSpPr>
          <p:spPr>
            <a:xfrm>
              <a:off x="1021491" y="3686432"/>
              <a:ext cx="5341229" cy="1396314"/>
            </a:xfrm>
            <a:prstGeom prst="roundRect">
              <a:avLst>
                <a:gd name="adj" fmla="val 1357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grpSp>
          <p:nvGrpSpPr>
            <p:cNvPr id="17419" name="Group 36">
              <a:extLst>
                <a:ext uri="{FF2B5EF4-FFF2-40B4-BE49-F238E27FC236}">
                  <a16:creationId xmlns="" xmlns:a16="http://schemas.microsoft.com/office/drawing/2014/main" id="{BAA26106-EDD5-4DBB-96DA-839F6EA396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2252" y="3774311"/>
              <a:ext cx="4195037" cy="1208983"/>
              <a:chOff x="1652253" y="3726034"/>
              <a:chExt cx="4195037" cy="1208983"/>
            </a:xfrm>
          </p:grpSpPr>
          <p:pic>
            <p:nvPicPr>
              <p:cNvPr id="17420" name="Picture 35">
                <a:extLst>
                  <a:ext uri="{FF2B5EF4-FFF2-40B4-BE49-F238E27FC236}">
                    <a16:creationId xmlns="" xmlns:a16="http://schemas.microsoft.com/office/drawing/2014/main" id="{F70F22AB-7245-4CE5-992E-219C8772D3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2253" y="3726034"/>
                <a:ext cx="1964598" cy="1208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1" name="Picture 37">
                <a:extLst>
                  <a:ext uri="{FF2B5EF4-FFF2-40B4-BE49-F238E27FC236}">
                    <a16:creationId xmlns="" xmlns:a16="http://schemas.microsoft.com/office/drawing/2014/main" id="{E2AA7AB2-DF78-428F-8A6D-C2919E371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2692" y="3726034"/>
                <a:ext cx="1964598" cy="1208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1662D083-7B84-45AE-920F-53FE8103CFB3}"/>
              </a:ext>
            </a:extLst>
          </p:cNvPr>
          <p:cNvSpPr/>
          <p:nvPr/>
        </p:nvSpPr>
        <p:spPr>
          <a:xfrm>
            <a:off x="1020763" y="5243513"/>
            <a:ext cx="5341937" cy="671512"/>
          </a:xfrm>
          <a:prstGeom prst="roundRect">
            <a:avLst>
              <a:gd name="adj" fmla="val 2016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chemeClr val="tx1"/>
                </a:solidFill>
                <a:latin typeface="Twinkl" pitchFamily="2" charset="0"/>
              </a:rPr>
              <a:t>10 + 10 = 20</a:t>
            </a:r>
          </a:p>
        </p:txBody>
      </p:sp>
      <p:pic>
        <p:nvPicPr>
          <p:cNvPr id="17417" name="Talking Partners">
            <a:extLst>
              <a:ext uri="{FF2B5EF4-FFF2-40B4-BE49-F238E27FC236}">
                <a16:creationId xmlns="" xmlns:a16="http://schemas.microsoft.com/office/drawing/2014/main" id="{CF9B7CCD-984C-401A-A550-066BA2D32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</TotalTime>
  <Words>188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Twinkl</vt:lpstr>
      <vt:lpstr>Tuffy</vt:lpstr>
      <vt:lpstr>Sassoon Infant Rg</vt:lpstr>
      <vt:lpstr>Sassoon Infant Md</vt:lpstr>
      <vt:lpstr>Office Theme</vt:lpstr>
      <vt:lpstr>Maths</vt:lpstr>
      <vt:lpstr>Arrays</vt:lpstr>
      <vt:lpstr>Toy Shop</vt:lpstr>
      <vt:lpstr>Toy Shop</vt:lpstr>
      <vt:lpstr>Arrays</vt:lpstr>
      <vt:lpstr>Arrays</vt:lpstr>
      <vt:lpstr>Let’s Pretend!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Graham Palmer</cp:lastModifiedBy>
  <cp:revision>175</cp:revision>
  <dcterms:created xsi:type="dcterms:W3CDTF">2014-10-01T16:09:27Z</dcterms:created>
  <dcterms:modified xsi:type="dcterms:W3CDTF">2020-07-07T20:29:56Z</dcterms:modified>
</cp:coreProperties>
</file>